
<file path=[Content_Types].xml><?xml version="1.0" encoding="utf-8"?>
<Types xmlns="http://schemas.openxmlformats.org/package/2006/content-types">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2" r:id="rId47"/>
  </p:sldIdLst>
  <p:sldSz cx="12192000" cy="6858000"/>
  <p:notesSz cx="12192000" cy="6858000"/>
  <p:defaultTextStyle>
    <a:defPPr>
      <a:defRPr kern="0"/>
    </a:def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104" d="100"/>
          <a:sy n="104" d="100"/>
        </p:scale>
        <p:origin x="756" y="108"/>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ymbol zastępczy nagłówka 1"/>
          <p:cNvSpPr>
            <a:spLocks noGrp="1"/>
          </p:cNvSpPr>
          <p:nvPr>
            <p:ph type="hdr" sz="quarter"/>
          </p:nvPr>
        </p:nvSpPr>
        <p:spPr>
          <a:xfrm>
            <a:off x="0" y="0"/>
            <a:ext cx="5283200" cy="344488"/>
          </a:xfrm>
          <a:prstGeom prst="rect">
            <a:avLst/>
          </a:prstGeom>
        </p:spPr>
        <p:txBody>
          <a:bodyPr vert="horz" lIns="91440" tIns="45720" rIns="91440" bIns="45720" rtlCol="0"/>
          <a:lstStyle>
            <a:lvl1pPr algn="l">
              <a:defRPr sz="1200"/>
            </a:lvl1pPr>
          </a:lstStyle>
          <a:p>
            <a:endParaRPr lang="pl-PL"/>
          </a:p>
        </p:txBody>
      </p:sp>
      <p:sp>
        <p:nvSpPr>
          <p:cNvPr id="3" name="Symbol zastępczy daty 2"/>
          <p:cNvSpPr>
            <a:spLocks noGrp="1"/>
          </p:cNvSpPr>
          <p:nvPr>
            <p:ph type="dt" idx="1"/>
          </p:nvPr>
        </p:nvSpPr>
        <p:spPr>
          <a:xfrm>
            <a:off x="6905625" y="0"/>
            <a:ext cx="5283200" cy="344488"/>
          </a:xfrm>
          <a:prstGeom prst="rect">
            <a:avLst/>
          </a:prstGeom>
        </p:spPr>
        <p:txBody>
          <a:bodyPr vert="horz" lIns="91440" tIns="45720" rIns="91440" bIns="45720" rtlCol="0"/>
          <a:lstStyle>
            <a:lvl1pPr algn="r">
              <a:defRPr sz="1200"/>
            </a:lvl1pPr>
          </a:lstStyle>
          <a:p>
            <a:fld id="{7B212C25-CD8E-4B17-8597-13FEAA9D202C}" type="datetimeFigureOut">
              <a:rPr lang="pl-PL" smtClean="0"/>
              <a:t>16.06.2024</a:t>
            </a:fld>
            <a:endParaRPr lang="pl-PL"/>
          </a:p>
        </p:txBody>
      </p:sp>
      <p:sp>
        <p:nvSpPr>
          <p:cNvPr id="4" name="Symbol zastępczy obrazu slajdu 3"/>
          <p:cNvSpPr>
            <a:spLocks noGrp="1" noRot="1" noChangeAspect="1"/>
          </p:cNvSpPr>
          <p:nvPr>
            <p:ph type="sldImg" idx="2"/>
          </p:nvPr>
        </p:nvSpPr>
        <p:spPr>
          <a:xfrm>
            <a:off x="4038600" y="857250"/>
            <a:ext cx="4114800" cy="2314575"/>
          </a:xfrm>
          <a:prstGeom prst="rect">
            <a:avLst/>
          </a:prstGeom>
          <a:noFill/>
          <a:ln w="12700">
            <a:solidFill>
              <a:prstClr val="black"/>
            </a:solidFill>
          </a:ln>
        </p:spPr>
        <p:txBody>
          <a:bodyPr vert="horz" lIns="91440" tIns="45720" rIns="91440" bIns="45720" rtlCol="0" anchor="ctr"/>
          <a:lstStyle/>
          <a:p>
            <a:endParaRPr lang="pl-PL"/>
          </a:p>
        </p:txBody>
      </p:sp>
      <p:sp>
        <p:nvSpPr>
          <p:cNvPr id="5" name="Symbol zastępczy notatek 4"/>
          <p:cNvSpPr>
            <a:spLocks noGrp="1"/>
          </p:cNvSpPr>
          <p:nvPr>
            <p:ph type="body" sz="quarter" idx="3"/>
          </p:nvPr>
        </p:nvSpPr>
        <p:spPr>
          <a:xfrm>
            <a:off x="1219200" y="3300413"/>
            <a:ext cx="9753600" cy="2700337"/>
          </a:xfrm>
          <a:prstGeom prst="rect">
            <a:avLst/>
          </a:prstGeom>
        </p:spPr>
        <p:txBody>
          <a:bodyPr vert="horz" lIns="91440" tIns="45720" rIns="91440" bIns="45720" rtlCol="0"/>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6" name="Symbol zastępczy stopki 5"/>
          <p:cNvSpPr>
            <a:spLocks noGrp="1"/>
          </p:cNvSpPr>
          <p:nvPr>
            <p:ph type="ftr" sz="quarter" idx="4"/>
          </p:nvPr>
        </p:nvSpPr>
        <p:spPr>
          <a:xfrm>
            <a:off x="0" y="6513513"/>
            <a:ext cx="5283200" cy="344487"/>
          </a:xfrm>
          <a:prstGeom prst="rect">
            <a:avLst/>
          </a:prstGeom>
        </p:spPr>
        <p:txBody>
          <a:bodyPr vert="horz" lIns="91440" tIns="45720" rIns="91440" bIns="45720" rtlCol="0" anchor="b"/>
          <a:lstStyle>
            <a:lvl1pPr algn="l">
              <a:defRPr sz="1200"/>
            </a:lvl1pPr>
          </a:lstStyle>
          <a:p>
            <a:endParaRPr lang="pl-PL"/>
          </a:p>
        </p:txBody>
      </p:sp>
      <p:sp>
        <p:nvSpPr>
          <p:cNvPr id="7" name="Symbol zastępczy numeru slajdu 6"/>
          <p:cNvSpPr>
            <a:spLocks noGrp="1"/>
          </p:cNvSpPr>
          <p:nvPr>
            <p:ph type="sldNum" sz="quarter" idx="5"/>
          </p:nvPr>
        </p:nvSpPr>
        <p:spPr>
          <a:xfrm>
            <a:off x="6905625" y="6513513"/>
            <a:ext cx="5283200" cy="344487"/>
          </a:xfrm>
          <a:prstGeom prst="rect">
            <a:avLst/>
          </a:prstGeom>
        </p:spPr>
        <p:txBody>
          <a:bodyPr vert="horz" lIns="91440" tIns="45720" rIns="91440" bIns="45720" rtlCol="0" anchor="b"/>
          <a:lstStyle>
            <a:lvl1pPr algn="r">
              <a:defRPr sz="1200"/>
            </a:lvl1pPr>
          </a:lstStyle>
          <a:p>
            <a:fld id="{571890EE-9F2F-49D0-AE9E-AD7541B051C3}" type="slidenum">
              <a:rPr lang="pl-PL" smtClean="0"/>
              <a:t>‹#›</a:t>
            </a:fld>
            <a:endParaRPr lang="pl-PL"/>
          </a:p>
        </p:txBody>
      </p:sp>
    </p:spTree>
    <p:extLst>
      <p:ext uri="{BB962C8B-B14F-4D97-AF65-F5344CB8AC3E}">
        <p14:creationId xmlns:p14="http://schemas.microsoft.com/office/powerpoint/2010/main" val="13816587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pl-PL" dirty="0"/>
          </a:p>
        </p:txBody>
      </p:sp>
      <p:sp>
        <p:nvSpPr>
          <p:cNvPr id="4" name="Symbol zastępczy numeru slajdu 3"/>
          <p:cNvSpPr>
            <a:spLocks noGrp="1"/>
          </p:cNvSpPr>
          <p:nvPr>
            <p:ph type="sldNum" sz="quarter" idx="5"/>
          </p:nvPr>
        </p:nvSpPr>
        <p:spPr/>
        <p:txBody>
          <a:bodyPr/>
          <a:lstStyle/>
          <a:p>
            <a:fld id="{571890EE-9F2F-49D0-AE9E-AD7541B051C3}" type="slidenum">
              <a:rPr lang="pl-PL" smtClean="0"/>
              <a:t>8</a:t>
            </a:fld>
            <a:endParaRPr lang="pl-PL"/>
          </a:p>
        </p:txBody>
      </p:sp>
    </p:spTree>
    <p:extLst>
      <p:ext uri="{BB962C8B-B14F-4D97-AF65-F5344CB8AC3E}">
        <p14:creationId xmlns:p14="http://schemas.microsoft.com/office/powerpoint/2010/main" val="29136345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pl-PL" dirty="0"/>
          </a:p>
        </p:txBody>
      </p:sp>
      <p:sp>
        <p:nvSpPr>
          <p:cNvPr id="4" name="Symbol zastępczy numeru slajdu 3"/>
          <p:cNvSpPr>
            <a:spLocks noGrp="1"/>
          </p:cNvSpPr>
          <p:nvPr>
            <p:ph type="sldNum" sz="quarter" idx="5"/>
          </p:nvPr>
        </p:nvSpPr>
        <p:spPr/>
        <p:txBody>
          <a:bodyPr/>
          <a:lstStyle/>
          <a:p>
            <a:fld id="{571890EE-9F2F-49D0-AE9E-AD7541B051C3}" type="slidenum">
              <a:rPr lang="pl-PL" smtClean="0"/>
              <a:t>9</a:t>
            </a:fld>
            <a:endParaRPr lang="pl-PL"/>
          </a:p>
        </p:txBody>
      </p:sp>
    </p:spTree>
    <p:extLst>
      <p:ext uri="{BB962C8B-B14F-4D97-AF65-F5344CB8AC3E}">
        <p14:creationId xmlns:p14="http://schemas.microsoft.com/office/powerpoint/2010/main" val="38713762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pl-PL" dirty="0"/>
          </a:p>
        </p:txBody>
      </p:sp>
      <p:sp>
        <p:nvSpPr>
          <p:cNvPr id="4" name="Symbol zastępczy numeru slajdu 3"/>
          <p:cNvSpPr>
            <a:spLocks noGrp="1"/>
          </p:cNvSpPr>
          <p:nvPr>
            <p:ph type="sldNum" sz="quarter" idx="5"/>
          </p:nvPr>
        </p:nvSpPr>
        <p:spPr/>
        <p:txBody>
          <a:bodyPr/>
          <a:lstStyle/>
          <a:p>
            <a:fld id="{571890EE-9F2F-49D0-AE9E-AD7541B051C3}" type="slidenum">
              <a:rPr lang="pl-PL" smtClean="0"/>
              <a:t>10</a:t>
            </a:fld>
            <a:endParaRPr lang="pl-PL"/>
          </a:p>
        </p:txBody>
      </p:sp>
    </p:spTree>
    <p:extLst>
      <p:ext uri="{BB962C8B-B14F-4D97-AF65-F5344CB8AC3E}">
        <p14:creationId xmlns:p14="http://schemas.microsoft.com/office/powerpoint/2010/main" val="39526734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pl-PL" dirty="0"/>
          </a:p>
        </p:txBody>
      </p:sp>
      <p:sp>
        <p:nvSpPr>
          <p:cNvPr id="4" name="Symbol zastępczy numeru slajdu 3"/>
          <p:cNvSpPr>
            <a:spLocks noGrp="1"/>
          </p:cNvSpPr>
          <p:nvPr>
            <p:ph type="sldNum" sz="quarter" idx="5"/>
          </p:nvPr>
        </p:nvSpPr>
        <p:spPr/>
        <p:txBody>
          <a:bodyPr/>
          <a:lstStyle/>
          <a:p>
            <a:fld id="{571890EE-9F2F-49D0-AE9E-AD7541B051C3}" type="slidenum">
              <a:rPr lang="pl-PL" smtClean="0"/>
              <a:t>12</a:t>
            </a:fld>
            <a:endParaRPr lang="pl-PL"/>
          </a:p>
        </p:txBody>
      </p:sp>
    </p:spTree>
    <p:extLst>
      <p:ext uri="{BB962C8B-B14F-4D97-AF65-F5344CB8AC3E}">
        <p14:creationId xmlns:p14="http://schemas.microsoft.com/office/powerpoint/2010/main" val="6486875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914400" y="2125980"/>
            <a:ext cx="10363200" cy="1440180"/>
          </a:xfrm>
          <a:prstGeom prst="rect">
            <a:avLst/>
          </a:prstGeom>
        </p:spPr>
        <p:txBody>
          <a:bodyPr wrap="square" lIns="0" tIns="0" rIns="0" bIns="0">
            <a:spAutoFit/>
          </a:bodyPr>
          <a:lstStyle>
            <a:lvl1pPr>
              <a:defRPr sz="3700" b="0" i="0">
                <a:solidFill>
                  <a:srgbClr val="0B49CB"/>
                </a:solidFill>
                <a:latin typeface="Arial"/>
                <a:cs typeface="Arial"/>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sz="2200" b="0" i="0">
                <a:solidFill>
                  <a:srgbClr val="292929"/>
                </a:solidFill>
                <a:latin typeface="Arial"/>
                <a:cs typeface="Aria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6/16/2024</a:t>
            </a:fld>
            <a:endParaRPr lang="en-US"/>
          </a:p>
        </p:txBody>
      </p:sp>
      <p:sp>
        <p:nvSpPr>
          <p:cNvPr id="6" name="Holder 6"/>
          <p:cNvSpPr>
            <a:spLocks noGrp="1"/>
          </p:cNvSpPr>
          <p:nvPr>
            <p:ph type="sldNum" sz="quarter" idx="7"/>
          </p:nvPr>
        </p:nvSpPr>
        <p:spPr/>
        <p:txBody>
          <a:bodyPr lIns="0" tIns="0" rIns="0" bIns="0"/>
          <a:lstStyle>
            <a:lvl1pPr>
              <a:defRPr sz="1600" b="0" i="0">
                <a:solidFill>
                  <a:srgbClr val="1C7DDB"/>
                </a:solidFill>
                <a:latin typeface="Trebuchet MS"/>
                <a:cs typeface="Trebuchet MS"/>
              </a:defRPr>
            </a:lvl1pPr>
          </a:lstStyle>
          <a:p>
            <a:pPr marL="160020">
              <a:lnSpc>
                <a:spcPts val="1839"/>
              </a:lnSpc>
            </a:pPr>
            <a:fld id="{81D60167-4931-47E6-BA6A-407CBD079E47}" type="slidenum">
              <a:rPr spc="75" dirty="0"/>
              <a:t>‹#›</a:t>
            </a:fld>
            <a:endParaRPr spc="75"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700" b="0" i="0">
                <a:solidFill>
                  <a:srgbClr val="0B49CB"/>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sz="2200" b="0" i="0">
                <a:solidFill>
                  <a:srgbClr val="292929"/>
                </a:solidFill>
                <a:latin typeface="Arial"/>
                <a:cs typeface="Aria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6/16/2024</a:t>
            </a:fld>
            <a:endParaRPr lang="en-US"/>
          </a:p>
        </p:txBody>
      </p:sp>
      <p:sp>
        <p:nvSpPr>
          <p:cNvPr id="6" name="Holder 6"/>
          <p:cNvSpPr>
            <a:spLocks noGrp="1"/>
          </p:cNvSpPr>
          <p:nvPr>
            <p:ph type="sldNum" sz="quarter" idx="7"/>
          </p:nvPr>
        </p:nvSpPr>
        <p:spPr/>
        <p:txBody>
          <a:bodyPr lIns="0" tIns="0" rIns="0" bIns="0"/>
          <a:lstStyle>
            <a:lvl1pPr>
              <a:defRPr sz="1600" b="0" i="0">
                <a:solidFill>
                  <a:srgbClr val="1C7DDB"/>
                </a:solidFill>
                <a:latin typeface="Trebuchet MS"/>
                <a:cs typeface="Trebuchet MS"/>
              </a:defRPr>
            </a:lvl1pPr>
          </a:lstStyle>
          <a:p>
            <a:pPr marL="160020">
              <a:lnSpc>
                <a:spcPts val="1839"/>
              </a:lnSpc>
            </a:pPr>
            <a:fld id="{81D60167-4931-47E6-BA6A-407CBD079E47}" type="slidenum">
              <a:rPr spc="75" dirty="0"/>
              <a:t>‹#›</a:t>
            </a:fld>
            <a:endParaRPr spc="75"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700" b="0" i="0">
                <a:solidFill>
                  <a:srgbClr val="0B49CB"/>
                </a:solidFill>
                <a:latin typeface="Arial"/>
                <a:cs typeface="Arial"/>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6/16/2024</a:t>
            </a:fld>
            <a:endParaRPr lang="en-US"/>
          </a:p>
        </p:txBody>
      </p:sp>
      <p:sp>
        <p:nvSpPr>
          <p:cNvPr id="7" name="Holder 7"/>
          <p:cNvSpPr>
            <a:spLocks noGrp="1"/>
          </p:cNvSpPr>
          <p:nvPr>
            <p:ph type="sldNum" sz="quarter" idx="7"/>
          </p:nvPr>
        </p:nvSpPr>
        <p:spPr/>
        <p:txBody>
          <a:bodyPr lIns="0" tIns="0" rIns="0" bIns="0"/>
          <a:lstStyle>
            <a:lvl1pPr>
              <a:defRPr sz="1600" b="0" i="0">
                <a:solidFill>
                  <a:srgbClr val="1C7DDB"/>
                </a:solidFill>
                <a:latin typeface="Trebuchet MS"/>
                <a:cs typeface="Trebuchet MS"/>
              </a:defRPr>
            </a:lvl1pPr>
          </a:lstStyle>
          <a:p>
            <a:pPr marL="160020">
              <a:lnSpc>
                <a:spcPts val="1839"/>
              </a:lnSpc>
            </a:pPr>
            <a:fld id="{81D60167-4931-47E6-BA6A-407CBD079E47}" type="slidenum">
              <a:rPr spc="75" dirty="0"/>
              <a:t>‹#›</a:t>
            </a:fld>
            <a:endParaRPr spc="75"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700" b="0" i="0">
                <a:solidFill>
                  <a:srgbClr val="0B49CB"/>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6/16/2024</a:t>
            </a:fld>
            <a:endParaRPr lang="en-US"/>
          </a:p>
        </p:txBody>
      </p:sp>
      <p:sp>
        <p:nvSpPr>
          <p:cNvPr id="5" name="Holder 5"/>
          <p:cNvSpPr>
            <a:spLocks noGrp="1"/>
          </p:cNvSpPr>
          <p:nvPr>
            <p:ph type="sldNum" sz="quarter" idx="7"/>
          </p:nvPr>
        </p:nvSpPr>
        <p:spPr/>
        <p:txBody>
          <a:bodyPr lIns="0" tIns="0" rIns="0" bIns="0"/>
          <a:lstStyle>
            <a:lvl1pPr>
              <a:defRPr sz="1600" b="0" i="0">
                <a:solidFill>
                  <a:srgbClr val="1C7DDB"/>
                </a:solidFill>
                <a:latin typeface="Trebuchet MS"/>
                <a:cs typeface="Trebuchet MS"/>
              </a:defRPr>
            </a:lvl1pPr>
          </a:lstStyle>
          <a:p>
            <a:pPr marL="160020">
              <a:lnSpc>
                <a:spcPts val="1839"/>
              </a:lnSpc>
            </a:pPr>
            <a:fld id="{81D60167-4931-47E6-BA6A-407CBD079E47}" type="slidenum">
              <a:rPr spc="75" dirty="0"/>
              <a:t>‹#›</a:t>
            </a:fld>
            <a:endParaRPr spc="75"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6/16/2024</a:t>
            </a:fld>
            <a:endParaRPr lang="en-US"/>
          </a:p>
        </p:txBody>
      </p:sp>
      <p:sp>
        <p:nvSpPr>
          <p:cNvPr id="4" name="Holder 4"/>
          <p:cNvSpPr>
            <a:spLocks noGrp="1"/>
          </p:cNvSpPr>
          <p:nvPr>
            <p:ph type="sldNum" sz="quarter" idx="7"/>
          </p:nvPr>
        </p:nvSpPr>
        <p:spPr/>
        <p:txBody>
          <a:bodyPr lIns="0" tIns="0" rIns="0" bIns="0"/>
          <a:lstStyle>
            <a:lvl1pPr>
              <a:defRPr sz="1600" b="0" i="0">
                <a:solidFill>
                  <a:srgbClr val="1C7DDB"/>
                </a:solidFill>
                <a:latin typeface="Trebuchet MS"/>
                <a:cs typeface="Trebuchet MS"/>
              </a:defRPr>
            </a:lvl1pPr>
          </a:lstStyle>
          <a:p>
            <a:pPr marL="160020">
              <a:lnSpc>
                <a:spcPts val="1839"/>
              </a:lnSpc>
            </a:pPr>
            <a:fld id="{81D60167-4931-47E6-BA6A-407CBD079E47}" type="slidenum">
              <a:rPr spc="75" dirty="0"/>
              <a:t>‹#›</a:t>
            </a:fld>
            <a:endParaRPr spc="75"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7" cstate="print"/>
          <a:stretch>
            <a:fillRect/>
          </a:stretch>
        </p:blipFill>
        <p:spPr>
          <a:xfrm>
            <a:off x="0" y="0"/>
            <a:ext cx="12192000" cy="6857999"/>
          </a:xfrm>
          <a:prstGeom prst="rect">
            <a:avLst/>
          </a:prstGeom>
        </p:spPr>
      </p:pic>
      <p:sp>
        <p:nvSpPr>
          <p:cNvPr id="2" name="Holder 2"/>
          <p:cNvSpPr>
            <a:spLocks noGrp="1"/>
          </p:cNvSpPr>
          <p:nvPr>
            <p:ph type="title"/>
          </p:nvPr>
        </p:nvSpPr>
        <p:spPr>
          <a:xfrm>
            <a:off x="848751" y="413510"/>
            <a:ext cx="9919335" cy="741680"/>
          </a:xfrm>
          <a:prstGeom prst="rect">
            <a:avLst/>
          </a:prstGeom>
        </p:spPr>
        <p:txBody>
          <a:bodyPr wrap="square" lIns="0" tIns="0" rIns="0" bIns="0">
            <a:spAutoFit/>
          </a:bodyPr>
          <a:lstStyle>
            <a:lvl1pPr>
              <a:defRPr sz="3700" b="0" i="0">
                <a:solidFill>
                  <a:srgbClr val="0B49CB"/>
                </a:solidFill>
                <a:latin typeface="Arial"/>
                <a:cs typeface="Arial"/>
              </a:defRPr>
            </a:lvl1pPr>
          </a:lstStyle>
          <a:p>
            <a:endParaRPr/>
          </a:p>
        </p:txBody>
      </p:sp>
      <p:sp>
        <p:nvSpPr>
          <p:cNvPr id="3" name="Holder 3"/>
          <p:cNvSpPr>
            <a:spLocks noGrp="1"/>
          </p:cNvSpPr>
          <p:nvPr>
            <p:ph type="body" idx="1"/>
          </p:nvPr>
        </p:nvSpPr>
        <p:spPr>
          <a:xfrm>
            <a:off x="848749" y="2103627"/>
            <a:ext cx="5053330" cy="2049779"/>
          </a:xfrm>
          <a:prstGeom prst="rect">
            <a:avLst/>
          </a:prstGeom>
        </p:spPr>
        <p:txBody>
          <a:bodyPr wrap="square" lIns="0" tIns="0" rIns="0" bIns="0">
            <a:spAutoFit/>
          </a:bodyPr>
          <a:lstStyle>
            <a:lvl1pPr>
              <a:defRPr sz="2200" b="0" i="0">
                <a:solidFill>
                  <a:srgbClr val="292929"/>
                </a:solidFill>
                <a:latin typeface="Arial"/>
                <a:cs typeface="Arial"/>
              </a:defRPr>
            </a:lvl1pPr>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6/16/2024</a:t>
            </a:fld>
            <a:endParaRPr lang="en-US"/>
          </a:p>
        </p:txBody>
      </p:sp>
      <p:sp>
        <p:nvSpPr>
          <p:cNvPr id="6" name="Holder 6"/>
          <p:cNvSpPr>
            <a:spLocks noGrp="1"/>
          </p:cNvSpPr>
          <p:nvPr>
            <p:ph type="sldNum" sz="quarter" idx="7"/>
          </p:nvPr>
        </p:nvSpPr>
        <p:spPr>
          <a:xfrm>
            <a:off x="11082680" y="6101139"/>
            <a:ext cx="334340" cy="255904"/>
          </a:xfrm>
          <a:prstGeom prst="rect">
            <a:avLst/>
          </a:prstGeom>
        </p:spPr>
        <p:txBody>
          <a:bodyPr wrap="square" lIns="0" tIns="0" rIns="0" bIns="0">
            <a:spAutoFit/>
          </a:bodyPr>
          <a:lstStyle>
            <a:lvl1pPr>
              <a:defRPr sz="1600" b="0" i="0">
                <a:solidFill>
                  <a:srgbClr val="1C7DDB"/>
                </a:solidFill>
                <a:latin typeface="Trebuchet MS"/>
                <a:cs typeface="Trebuchet MS"/>
              </a:defRPr>
            </a:lvl1pPr>
          </a:lstStyle>
          <a:p>
            <a:pPr marL="160020">
              <a:lnSpc>
                <a:spcPts val="1839"/>
              </a:lnSpc>
            </a:pPr>
            <a:fld id="{81D60167-4931-47E6-BA6A-407CBD079E47}" type="slidenum">
              <a:rPr spc="75" dirty="0"/>
              <a:t>‹#›</a:t>
            </a:fld>
            <a:endParaRPr spc="75"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hyperlink" Target="https://github.com/biku89/SpaceX---Capstone/blob/main/Data%20wrangling.ipynb" TargetMode="External"/><Relationship Id="rId5" Type="http://schemas.openxmlformats.org/officeDocument/2006/relationships/image" Target="../media/image14.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hyperlink" Target="https://github.com/biku89/SpaceX---Capstone/blob/main/Eda%20data%20with%20Visualization%20.ipynb" TargetMode="External"/><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biku89/SpaceX---Capstone/blob/main/Eda%20-%20SQL.ipynb"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hyperlink" Target="https://github.com/biku89/SpaceX---Capstone/blob/main/Folium%20-%20Visual%20Analytics.ipynb"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biku89/SpaceX---Capstone/blob/main/Build%20a%20Dashboard%20with%20Plotly%20Dash.py" TargetMode="External"/><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hyperlink" Target="https://github.com/biku89/SpaceX---Capstone/blob/main/Machine%20Learning%20Prediction.ipynb"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hyperlink" Target="https://github.com/biku89/SpaceX---Capstone/blob/main/Data%20Collection.ipynb" TargetMode="External"/><Relationship Id="rId5" Type="http://schemas.openxmlformats.org/officeDocument/2006/relationships/image" Target="../media/image8.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hyperlink" Target="https://github.com/biku89/SpaceX---Capstone/blob/main/Data%20collection%20using%20Web%20Scraping.ipynb" TargetMode="External"/><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2187239" cy="6857999"/>
          </a:xfrm>
          <a:prstGeom prst="rect">
            <a:avLst/>
          </a:prstGeom>
        </p:spPr>
      </p:pic>
      <p:sp>
        <p:nvSpPr>
          <p:cNvPr id="3" name="object 3"/>
          <p:cNvSpPr txBox="1"/>
          <p:nvPr/>
        </p:nvSpPr>
        <p:spPr>
          <a:xfrm>
            <a:off x="533400" y="4589779"/>
            <a:ext cx="1828800" cy="566822"/>
          </a:xfrm>
          <a:prstGeom prst="rect">
            <a:avLst/>
          </a:prstGeom>
        </p:spPr>
        <p:txBody>
          <a:bodyPr vert="horz" wrap="square" lIns="0" tIns="12700" rIns="0" bIns="0" rtlCol="0">
            <a:spAutoFit/>
          </a:bodyPr>
          <a:lstStyle/>
          <a:p>
            <a:pPr marL="12700">
              <a:lnSpc>
                <a:spcPct val="100000"/>
              </a:lnSpc>
              <a:spcBef>
                <a:spcPts val="100"/>
              </a:spcBef>
            </a:pPr>
            <a:r>
              <a:rPr sz="1800" spc="-10" dirty="0">
                <a:solidFill>
                  <a:srgbClr val="E7E6E6"/>
                </a:solidFill>
                <a:latin typeface="Trebuchet MS"/>
                <a:cs typeface="Trebuchet MS"/>
              </a:rPr>
              <a:t>&lt;</a:t>
            </a:r>
            <a:r>
              <a:rPr lang="pl-PL" spc="-10" dirty="0">
                <a:solidFill>
                  <a:srgbClr val="E7E6E6"/>
                </a:solidFill>
                <a:latin typeface="Trebuchet MS"/>
                <a:cs typeface="Trebuchet MS"/>
              </a:rPr>
              <a:t>Łukasz </a:t>
            </a:r>
            <a:r>
              <a:rPr lang="pl-PL" spc="-10" dirty="0" err="1">
                <a:solidFill>
                  <a:srgbClr val="E7E6E6"/>
                </a:solidFill>
                <a:latin typeface="Trebuchet MS"/>
                <a:cs typeface="Trebuchet MS"/>
              </a:rPr>
              <a:t>Bik</a:t>
            </a:r>
            <a:r>
              <a:rPr sz="1800" spc="-10" dirty="0">
                <a:solidFill>
                  <a:srgbClr val="E7E6E6"/>
                </a:solidFill>
                <a:latin typeface="Trebuchet MS"/>
                <a:cs typeface="Trebuchet MS"/>
              </a:rPr>
              <a:t>&gt;</a:t>
            </a:r>
            <a:endParaRPr sz="1800" dirty="0">
              <a:latin typeface="Trebuchet MS"/>
              <a:cs typeface="Trebuchet MS"/>
            </a:endParaRPr>
          </a:p>
          <a:p>
            <a:pPr marL="12700">
              <a:lnSpc>
                <a:spcPct val="100000"/>
              </a:lnSpc>
              <a:spcBef>
                <a:spcPts val="25"/>
              </a:spcBef>
            </a:pPr>
            <a:r>
              <a:rPr sz="1800" spc="45" dirty="0">
                <a:solidFill>
                  <a:srgbClr val="E7E6E6"/>
                </a:solidFill>
                <a:latin typeface="Trebuchet MS"/>
                <a:cs typeface="Trebuchet MS"/>
              </a:rPr>
              <a:t>&lt;</a:t>
            </a:r>
            <a:r>
              <a:rPr lang="pl-PL" spc="45" dirty="0">
                <a:solidFill>
                  <a:srgbClr val="E7E6E6"/>
                </a:solidFill>
                <a:latin typeface="Trebuchet MS"/>
                <a:cs typeface="Trebuchet MS"/>
              </a:rPr>
              <a:t>11.06.2024</a:t>
            </a:r>
            <a:r>
              <a:rPr sz="1800" spc="45" dirty="0">
                <a:solidFill>
                  <a:srgbClr val="E7E6E6"/>
                </a:solidFill>
                <a:latin typeface="Trebuchet MS"/>
                <a:cs typeface="Trebuchet MS"/>
              </a:rPr>
              <a:t>&gt;</a:t>
            </a:r>
            <a:endParaRPr sz="1800" dirty="0">
              <a:latin typeface="Trebuchet MS"/>
              <a:cs typeface="Trebuchet MS"/>
            </a:endParaRPr>
          </a:p>
        </p:txBody>
      </p:sp>
      <p:pic>
        <p:nvPicPr>
          <p:cNvPr id="4" name="object 4"/>
          <p:cNvPicPr/>
          <p:nvPr/>
        </p:nvPicPr>
        <p:blipFill>
          <a:blip r:embed="rId3" cstate="print"/>
          <a:stretch>
            <a:fillRect/>
          </a:stretch>
        </p:blipFill>
        <p:spPr>
          <a:xfrm>
            <a:off x="889820" y="676833"/>
            <a:ext cx="2104097" cy="629183"/>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40" dirty="0"/>
              <a:t>Data</a:t>
            </a:r>
            <a:r>
              <a:rPr spc="-195" dirty="0"/>
              <a:t> </a:t>
            </a:r>
            <a:r>
              <a:rPr spc="-95" dirty="0"/>
              <a:t>Wrangling</a:t>
            </a: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839"/>
              </a:lnSpc>
            </a:pPr>
            <a:fld id="{81D60167-4931-47E6-BA6A-407CBD079E47}" type="slidenum">
              <a:rPr spc="100" dirty="0"/>
              <a:t>10</a:t>
            </a:fld>
            <a:endParaRPr spc="100" dirty="0"/>
          </a:p>
        </p:txBody>
      </p:sp>
      <p:pic>
        <p:nvPicPr>
          <p:cNvPr id="7" name="Obraz 6">
            <a:extLst>
              <a:ext uri="{FF2B5EF4-FFF2-40B4-BE49-F238E27FC236}">
                <a16:creationId xmlns:a16="http://schemas.microsoft.com/office/drawing/2014/main" id="{190A7B40-618B-E848-9E6A-8B72CFB37F75}"/>
              </a:ext>
            </a:extLst>
          </p:cNvPr>
          <p:cNvPicPr>
            <a:picLocks noChangeAspect="1"/>
          </p:cNvPicPr>
          <p:nvPr/>
        </p:nvPicPr>
        <p:blipFill>
          <a:blip r:embed="rId3"/>
          <a:stretch>
            <a:fillRect/>
          </a:stretch>
        </p:blipFill>
        <p:spPr>
          <a:xfrm>
            <a:off x="9525" y="1304666"/>
            <a:ext cx="5400675" cy="2438400"/>
          </a:xfrm>
          <a:prstGeom prst="rect">
            <a:avLst/>
          </a:prstGeom>
        </p:spPr>
      </p:pic>
      <p:pic>
        <p:nvPicPr>
          <p:cNvPr id="9" name="Obraz 8">
            <a:extLst>
              <a:ext uri="{FF2B5EF4-FFF2-40B4-BE49-F238E27FC236}">
                <a16:creationId xmlns:a16="http://schemas.microsoft.com/office/drawing/2014/main" id="{3562C151-EED8-6FF3-E9E9-1390E20AB053}"/>
              </a:ext>
            </a:extLst>
          </p:cNvPr>
          <p:cNvPicPr>
            <a:picLocks noChangeAspect="1"/>
          </p:cNvPicPr>
          <p:nvPr/>
        </p:nvPicPr>
        <p:blipFill>
          <a:blip r:embed="rId4"/>
          <a:stretch>
            <a:fillRect/>
          </a:stretch>
        </p:blipFill>
        <p:spPr>
          <a:xfrm>
            <a:off x="5410200" y="1304666"/>
            <a:ext cx="6772275" cy="4105533"/>
          </a:xfrm>
          <a:prstGeom prst="rect">
            <a:avLst/>
          </a:prstGeom>
        </p:spPr>
      </p:pic>
      <p:pic>
        <p:nvPicPr>
          <p:cNvPr id="11" name="Obraz 10">
            <a:extLst>
              <a:ext uri="{FF2B5EF4-FFF2-40B4-BE49-F238E27FC236}">
                <a16:creationId xmlns:a16="http://schemas.microsoft.com/office/drawing/2014/main" id="{33398598-BB6C-33A1-000B-817FF0715B74}"/>
              </a:ext>
            </a:extLst>
          </p:cNvPr>
          <p:cNvPicPr>
            <a:picLocks noChangeAspect="1"/>
          </p:cNvPicPr>
          <p:nvPr/>
        </p:nvPicPr>
        <p:blipFill>
          <a:blip r:embed="rId5"/>
          <a:stretch>
            <a:fillRect/>
          </a:stretch>
        </p:blipFill>
        <p:spPr>
          <a:xfrm>
            <a:off x="5410200" y="4592335"/>
            <a:ext cx="6781800" cy="2265665"/>
          </a:xfrm>
          <a:prstGeom prst="rect">
            <a:avLst/>
          </a:prstGeom>
        </p:spPr>
      </p:pic>
      <p:sp>
        <p:nvSpPr>
          <p:cNvPr id="13" name="pole tekstowe 12">
            <a:extLst>
              <a:ext uri="{FF2B5EF4-FFF2-40B4-BE49-F238E27FC236}">
                <a16:creationId xmlns:a16="http://schemas.microsoft.com/office/drawing/2014/main" id="{EBAA4852-A202-9A50-2843-311EBA3AD08D}"/>
              </a:ext>
            </a:extLst>
          </p:cNvPr>
          <p:cNvSpPr txBox="1"/>
          <p:nvPr/>
        </p:nvSpPr>
        <p:spPr>
          <a:xfrm>
            <a:off x="152400" y="4114800"/>
            <a:ext cx="4953000" cy="2031325"/>
          </a:xfrm>
          <a:prstGeom prst="rect">
            <a:avLst/>
          </a:prstGeom>
          <a:noFill/>
        </p:spPr>
        <p:txBody>
          <a:bodyPr wrap="square" rtlCol="0">
            <a:spAutoFit/>
          </a:bodyPr>
          <a:lstStyle/>
          <a:p>
            <a:pPr marL="342900" indent="-342900">
              <a:buAutoNum type="arabicPeriod"/>
            </a:pPr>
            <a:r>
              <a:rPr lang="en-US" sz="1400" dirty="0"/>
              <a:t>Determined the number of launches from each site.</a:t>
            </a:r>
            <a:endParaRPr lang="pl-PL" sz="1400" dirty="0"/>
          </a:p>
          <a:p>
            <a:pPr marL="342900" indent="-342900">
              <a:buAutoNum type="arabicPeriod"/>
            </a:pPr>
            <a:endParaRPr lang="pl-PL" sz="1400" dirty="0"/>
          </a:p>
          <a:p>
            <a:pPr marL="342900" indent="-342900">
              <a:buAutoNum type="arabicPeriod"/>
            </a:pPr>
            <a:r>
              <a:rPr lang="en-US" sz="1400" dirty="0"/>
              <a:t>Determined the count and occurrence of each orbit and its mission outcome.</a:t>
            </a:r>
            <a:endParaRPr lang="pl-PL" sz="1400" dirty="0"/>
          </a:p>
          <a:p>
            <a:pPr marL="342900" indent="-342900">
              <a:buAutoNum type="arabicPeriod"/>
            </a:pPr>
            <a:endParaRPr lang="pl-PL" sz="1400" dirty="0"/>
          </a:p>
          <a:p>
            <a:pPr marL="342900" indent="-342900">
              <a:buAutoNum type="arabicPeriod"/>
            </a:pPr>
            <a:r>
              <a:rPr lang="en-US" sz="1400" dirty="0"/>
              <a:t>Created a landing outcome label based on the outcome column.</a:t>
            </a:r>
            <a:endParaRPr lang="pl-PL" sz="1400" dirty="0"/>
          </a:p>
          <a:p>
            <a:pPr marL="342900" indent="-342900">
              <a:buAutoNum type="arabicPeriod"/>
            </a:pPr>
            <a:endParaRPr lang="pl-PL" sz="1400" dirty="0"/>
          </a:p>
          <a:p>
            <a:pPr marL="342900" indent="-342900">
              <a:buAutoNum type="arabicPeriod"/>
            </a:pPr>
            <a:r>
              <a:rPr lang="en-US" sz="1400" dirty="0"/>
              <a:t>Computed the average success rate.</a:t>
            </a:r>
            <a:endParaRPr lang="pl-PL" sz="1400" dirty="0"/>
          </a:p>
        </p:txBody>
      </p:sp>
      <p:sp>
        <p:nvSpPr>
          <p:cNvPr id="17" name="pole tekstowe 16">
            <a:extLst>
              <a:ext uri="{FF2B5EF4-FFF2-40B4-BE49-F238E27FC236}">
                <a16:creationId xmlns:a16="http://schemas.microsoft.com/office/drawing/2014/main" id="{06EFF550-5260-0723-F708-CFB560434680}"/>
              </a:ext>
            </a:extLst>
          </p:cNvPr>
          <p:cNvSpPr txBox="1"/>
          <p:nvPr/>
        </p:nvSpPr>
        <p:spPr>
          <a:xfrm>
            <a:off x="0" y="6517859"/>
            <a:ext cx="6096000" cy="369332"/>
          </a:xfrm>
          <a:prstGeom prst="rect">
            <a:avLst/>
          </a:prstGeom>
          <a:noFill/>
        </p:spPr>
        <p:txBody>
          <a:bodyPr wrap="square">
            <a:spAutoFit/>
          </a:bodyPr>
          <a:lstStyle/>
          <a:p>
            <a:r>
              <a:rPr lang="pl-PL" dirty="0"/>
              <a:t>GitHub link </a:t>
            </a:r>
            <a:r>
              <a:rPr lang="pl-PL" dirty="0" err="1"/>
              <a:t>reference</a:t>
            </a:r>
            <a:r>
              <a:rPr lang="pl-PL" dirty="0"/>
              <a:t>:</a:t>
            </a:r>
            <a:r>
              <a:rPr lang="pl-PL" sz="1800" u="sng" dirty="0">
                <a:solidFill>
                  <a:srgbClr val="0563C1"/>
                </a:solidFill>
                <a:effectLst/>
                <a:latin typeface="Calibri" panose="020F0502020204030204" pitchFamily="34" charset="0"/>
                <a:ea typeface="Calibri" panose="020F0502020204030204" pitchFamily="34" charset="0"/>
                <a:hlinkClick r:id="rId6"/>
              </a:rPr>
              <a:t> </a:t>
            </a:r>
            <a:r>
              <a:rPr lang="pl-PL" sz="1800" dirty="0">
                <a:solidFill>
                  <a:srgbClr val="0563C1"/>
                </a:solidFill>
                <a:effectLst/>
                <a:latin typeface="Calibri" panose="020F0502020204030204" pitchFamily="34" charset="0"/>
                <a:ea typeface="Calibri" panose="020F0502020204030204" pitchFamily="34" charset="0"/>
                <a:hlinkClick r:id="rId6"/>
              </a:rPr>
              <a:t>Data </a:t>
            </a:r>
            <a:r>
              <a:rPr lang="pl-PL" sz="1800" dirty="0" err="1">
                <a:solidFill>
                  <a:srgbClr val="0563C1"/>
                </a:solidFill>
                <a:effectLst/>
                <a:latin typeface="Calibri" panose="020F0502020204030204" pitchFamily="34" charset="0"/>
                <a:ea typeface="Calibri" panose="020F0502020204030204" pitchFamily="34" charset="0"/>
                <a:hlinkClick r:id="rId6"/>
              </a:rPr>
              <a:t>wrangling.ipynb</a:t>
            </a:r>
            <a:endParaRPr lang="pl-PL"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848751" y="413510"/>
            <a:ext cx="5621020" cy="589280"/>
          </a:xfrm>
          <a:prstGeom prst="rect">
            <a:avLst/>
          </a:prstGeom>
        </p:spPr>
        <p:txBody>
          <a:bodyPr vert="horz" wrap="square" lIns="0" tIns="12700" rIns="0" bIns="0" rtlCol="0">
            <a:spAutoFit/>
          </a:bodyPr>
          <a:lstStyle/>
          <a:p>
            <a:pPr marL="12700">
              <a:lnSpc>
                <a:spcPct val="100000"/>
              </a:lnSpc>
              <a:spcBef>
                <a:spcPts val="100"/>
              </a:spcBef>
            </a:pPr>
            <a:r>
              <a:rPr spc="-325" dirty="0"/>
              <a:t>EDA</a:t>
            </a:r>
            <a:r>
              <a:rPr spc="65" dirty="0"/>
              <a:t> </a:t>
            </a:r>
            <a:r>
              <a:rPr dirty="0"/>
              <a:t>with</a:t>
            </a:r>
            <a:r>
              <a:rPr spc="-80" dirty="0"/>
              <a:t> </a:t>
            </a:r>
            <a:r>
              <a:rPr spc="-50" dirty="0"/>
              <a:t>Data</a:t>
            </a:r>
            <a:r>
              <a:rPr spc="-5" dirty="0"/>
              <a:t> </a:t>
            </a:r>
            <a:r>
              <a:rPr spc="-45" dirty="0"/>
              <a:t>Visualization</a:t>
            </a: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839"/>
              </a:lnSpc>
            </a:pPr>
            <a:fld id="{81D60167-4931-47E6-BA6A-407CBD079E47}" type="slidenum">
              <a:rPr spc="100" dirty="0"/>
              <a:t>11</a:t>
            </a:fld>
            <a:endParaRPr spc="100" dirty="0"/>
          </a:p>
        </p:txBody>
      </p:sp>
      <p:pic>
        <p:nvPicPr>
          <p:cNvPr id="7" name="Obraz 6">
            <a:extLst>
              <a:ext uri="{FF2B5EF4-FFF2-40B4-BE49-F238E27FC236}">
                <a16:creationId xmlns:a16="http://schemas.microsoft.com/office/drawing/2014/main" id="{20539FE7-D02E-DAD7-C5AC-FA6988B847F7}"/>
              </a:ext>
            </a:extLst>
          </p:cNvPr>
          <p:cNvPicPr>
            <a:picLocks noChangeAspect="1"/>
          </p:cNvPicPr>
          <p:nvPr/>
        </p:nvPicPr>
        <p:blipFill>
          <a:blip r:embed="rId2"/>
          <a:stretch>
            <a:fillRect/>
          </a:stretch>
        </p:blipFill>
        <p:spPr>
          <a:xfrm>
            <a:off x="9525" y="2209800"/>
            <a:ext cx="7229475" cy="1524000"/>
          </a:xfrm>
          <a:prstGeom prst="rect">
            <a:avLst/>
          </a:prstGeom>
        </p:spPr>
      </p:pic>
      <p:pic>
        <p:nvPicPr>
          <p:cNvPr id="11" name="Obraz 10">
            <a:extLst>
              <a:ext uri="{FF2B5EF4-FFF2-40B4-BE49-F238E27FC236}">
                <a16:creationId xmlns:a16="http://schemas.microsoft.com/office/drawing/2014/main" id="{49832211-E11C-C167-7563-9B39F02FFC9B}"/>
              </a:ext>
            </a:extLst>
          </p:cNvPr>
          <p:cNvPicPr>
            <a:picLocks noChangeAspect="1"/>
          </p:cNvPicPr>
          <p:nvPr/>
        </p:nvPicPr>
        <p:blipFill>
          <a:blip r:embed="rId3"/>
          <a:stretch>
            <a:fillRect/>
          </a:stretch>
        </p:blipFill>
        <p:spPr>
          <a:xfrm>
            <a:off x="9525" y="3733801"/>
            <a:ext cx="7229475" cy="1524000"/>
          </a:xfrm>
          <a:prstGeom prst="rect">
            <a:avLst/>
          </a:prstGeom>
        </p:spPr>
      </p:pic>
      <p:pic>
        <p:nvPicPr>
          <p:cNvPr id="15" name="Obraz 14">
            <a:extLst>
              <a:ext uri="{FF2B5EF4-FFF2-40B4-BE49-F238E27FC236}">
                <a16:creationId xmlns:a16="http://schemas.microsoft.com/office/drawing/2014/main" id="{AC531C13-6CD6-28AD-976F-CCB21CBC6F26}"/>
              </a:ext>
            </a:extLst>
          </p:cNvPr>
          <p:cNvPicPr>
            <a:picLocks noChangeAspect="1"/>
          </p:cNvPicPr>
          <p:nvPr/>
        </p:nvPicPr>
        <p:blipFill>
          <a:blip r:embed="rId4"/>
          <a:stretch>
            <a:fillRect/>
          </a:stretch>
        </p:blipFill>
        <p:spPr>
          <a:xfrm>
            <a:off x="0" y="5257801"/>
            <a:ext cx="7229475" cy="1600199"/>
          </a:xfrm>
          <a:prstGeom prst="rect">
            <a:avLst/>
          </a:prstGeom>
        </p:spPr>
      </p:pic>
      <p:sp>
        <p:nvSpPr>
          <p:cNvPr id="17" name="pole tekstowe 16">
            <a:extLst>
              <a:ext uri="{FF2B5EF4-FFF2-40B4-BE49-F238E27FC236}">
                <a16:creationId xmlns:a16="http://schemas.microsoft.com/office/drawing/2014/main" id="{CFDBF5AC-4A6E-7B6F-3D9D-1DF481FAFB66}"/>
              </a:ext>
            </a:extLst>
          </p:cNvPr>
          <p:cNvSpPr txBox="1"/>
          <p:nvPr/>
        </p:nvSpPr>
        <p:spPr>
          <a:xfrm>
            <a:off x="47625" y="1305519"/>
            <a:ext cx="6096000" cy="646331"/>
          </a:xfrm>
          <a:prstGeom prst="rect">
            <a:avLst/>
          </a:prstGeom>
          <a:noFill/>
        </p:spPr>
        <p:txBody>
          <a:bodyPr wrap="square">
            <a:spAutoFit/>
          </a:bodyPr>
          <a:lstStyle/>
          <a:p>
            <a:r>
              <a:rPr lang="en-US" sz="1200" dirty="0"/>
              <a:t>Scatter point charts are used to visualize the relationship between </a:t>
            </a:r>
            <a:endParaRPr lang="pl-PL" sz="1200" dirty="0"/>
          </a:p>
          <a:p>
            <a:r>
              <a:rPr lang="en-US" sz="1200" dirty="0"/>
              <a:t>(1) Flight number and lunch site, (2) Payload and lunch site, (3) Flight number and orbit type</a:t>
            </a:r>
            <a:r>
              <a:rPr lang="pl-PL" sz="1200" dirty="0"/>
              <a:t>.</a:t>
            </a:r>
          </a:p>
        </p:txBody>
      </p:sp>
      <p:pic>
        <p:nvPicPr>
          <p:cNvPr id="19" name="Obraz 18">
            <a:extLst>
              <a:ext uri="{FF2B5EF4-FFF2-40B4-BE49-F238E27FC236}">
                <a16:creationId xmlns:a16="http://schemas.microsoft.com/office/drawing/2014/main" id="{EA776F3F-31E1-B42B-2EB4-4B312D88C8C9}"/>
              </a:ext>
            </a:extLst>
          </p:cNvPr>
          <p:cNvPicPr>
            <a:picLocks noChangeAspect="1"/>
          </p:cNvPicPr>
          <p:nvPr/>
        </p:nvPicPr>
        <p:blipFill>
          <a:blip r:embed="rId5"/>
          <a:stretch>
            <a:fillRect/>
          </a:stretch>
        </p:blipFill>
        <p:spPr>
          <a:xfrm>
            <a:off x="7248524" y="2209799"/>
            <a:ext cx="4943476" cy="2667001"/>
          </a:xfrm>
          <a:prstGeom prst="rect">
            <a:avLst/>
          </a:prstGeom>
        </p:spPr>
      </p:pic>
      <p:pic>
        <p:nvPicPr>
          <p:cNvPr id="21" name="Obraz 20">
            <a:extLst>
              <a:ext uri="{FF2B5EF4-FFF2-40B4-BE49-F238E27FC236}">
                <a16:creationId xmlns:a16="http://schemas.microsoft.com/office/drawing/2014/main" id="{E8686147-9F80-59E1-1B9B-ACE1A5AB870E}"/>
              </a:ext>
            </a:extLst>
          </p:cNvPr>
          <p:cNvPicPr>
            <a:picLocks noChangeAspect="1"/>
          </p:cNvPicPr>
          <p:nvPr/>
        </p:nvPicPr>
        <p:blipFill>
          <a:blip r:embed="rId6"/>
          <a:stretch>
            <a:fillRect/>
          </a:stretch>
        </p:blipFill>
        <p:spPr>
          <a:xfrm>
            <a:off x="7248524" y="4876801"/>
            <a:ext cx="4943476" cy="1981200"/>
          </a:xfrm>
          <a:prstGeom prst="rect">
            <a:avLst/>
          </a:prstGeom>
        </p:spPr>
      </p:pic>
      <p:sp>
        <p:nvSpPr>
          <p:cNvPr id="23" name="pole tekstowe 22">
            <a:extLst>
              <a:ext uri="{FF2B5EF4-FFF2-40B4-BE49-F238E27FC236}">
                <a16:creationId xmlns:a16="http://schemas.microsoft.com/office/drawing/2014/main" id="{DEB52961-ED53-66C7-8E6C-AAC40C2F82F4}"/>
              </a:ext>
            </a:extLst>
          </p:cNvPr>
          <p:cNvSpPr txBox="1"/>
          <p:nvPr/>
        </p:nvSpPr>
        <p:spPr>
          <a:xfrm>
            <a:off x="7229474" y="1343266"/>
            <a:ext cx="4962525" cy="646331"/>
          </a:xfrm>
          <a:prstGeom prst="rect">
            <a:avLst/>
          </a:prstGeom>
          <a:noFill/>
        </p:spPr>
        <p:txBody>
          <a:bodyPr wrap="square">
            <a:spAutoFit/>
          </a:bodyPr>
          <a:lstStyle/>
          <a:p>
            <a:r>
              <a:rPr lang="en-US" sz="1200" dirty="0"/>
              <a:t>Bar chart was used to visualize the relationship between success rates of each orbit type. </a:t>
            </a:r>
            <a:endParaRPr lang="pl-PL" sz="1200" dirty="0"/>
          </a:p>
          <a:p>
            <a:r>
              <a:rPr lang="en-US" sz="1200" dirty="0"/>
              <a:t>Line chart was used to visualize the yearly trend of launch success.</a:t>
            </a:r>
            <a:endParaRPr lang="pl-PL" sz="1200" dirty="0"/>
          </a:p>
        </p:txBody>
      </p:sp>
      <p:sp>
        <p:nvSpPr>
          <p:cNvPr id="25" name="pole tekstowe 24">
            <a:extLst>
              <a:ext uri="{FF2B5EF4-FFF2-40B4-BE49-F238E27FC236}">
                <a16:creationId xmlns:a16="http://schemas.microsoft.com/office/drawing/2014/main" id="{4BEE26B9-3E1C-2AF1-0109-BBB2D38D44E1}"/>
              </a:ext>
            </a:extLst>
          </p:cNvPr>
          <p:cNvSpPr txBox="1"/>
          <p:nvPr/>
        </p:nvSpPr>
        <p:spPr>
          <a:xfrm>
            <a:off x="7248524" y="0"/>
            <a:ext cx="6105524" cy="369332"/>
          </a:xfrm>
          <a:prstGeom prst="rect">
            <a:avLst/>
          </a:prstGeom>
          <a:noFill/>
        </p:spPr>
        <p:txBody>
          <a:bodyPr wrap="square">
            <a:spAutoFit/>
          </a:bodyPr>
          <a:lstStyle/>
          <a:p>
            <a:r>
              <a:rPr lang="pl-PL" sz="1600" dirty="0"/>
              <a:t>GitHub link </a:t>
            </a:r>
            <a:r>
              <a:rPr lang="pl-PL" sz="1600" dirty="0" err="1"/>
              <a:t>reference</a:t>
            </a:r>
            <a:r>
              <a:rPr lang="pl-PL" dirty="0"/>
              <a:t>:</a:t>
            </a:r>
          </a:p>
        </p:txBody>
      </p:sp>
      <p:sp>
        <p:nvSpPr>
          <p:cNvPr id="26" name="Rectangle 1">
            <a:extLst>
              <a:ext uri="{FF2B5EF4-FFF2-40B4-BE49-F238E27FC236}">
                <a16:creationId xmlns:a16="http://schemas.microsoft.com/office/drawing/2014/main" id="{AE7F4363-E77B-12A6-6918-8C073078980D}"/>
              </a:ext>
            </a:extLst>
          </p:cNvPr>
          <p:cNvSpPr>
            <a:spLocks noChangeArrowheads="1"/>
          </p:cNvSpPr>
          <p:nvPr/>
        </p:nvSpPr>
        <p:spPr bwMode="auto">
          <a:xfrm>
            <a:off x="9372600" y="85560"/>
            <a:ext cx="2286000"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pl-PL" altLang="pl-PL" sz="1200" b="0" i="0" u="none" strike="noStrike" cap="none" normalizeH="0" baseline="0" dirty="0">
                <a:ln>
                  <a:noFill/>
                </a:ln>
                <a:solidFill>
                  <a:schemeClr val="tx1"/>
                </a:solidFill>
                <a:effectLst/>
                <a:latin typeface="Calibri" panose="020F0502020204030204" pitchFamily="34" charset="0"/>
                <a:ea typeface="Times New Roman" panose="02020603050405020304" pitchFamily="18" charset="0"/>
                <a:cs typeface="Calibri" panose="020F0502020204030204" pitchFamily="34" charset="0"/>
                <a:hlinkClick r:id="rId7"/>
              </a:rPr>
              <a:t>Eda data with </a:t>
            </a:r>
            <a:r>
              <a:rPr kumimoji="0" lang="pl-PL" altLang="pl-PL" sz="1200" b="0" i="0" u="none" strike="noStrike" cap="none" normalizeH="0" baseline="0" dirty="0" err="1">
                <a:ln>
                  <a:noFill/>
                </a:ln>
                <a:solidFill>
                  <a:schemeClr val="tx1"/>
                </a:solidFill>
                <a:effectLst/>
                <a:latin typeface="Calibri" panose="020F0502020204030204" pitchFamily="34" charset="0"/>
                <a:ea typeface="Times New Roman" panose="02020603050405020304" pitchFamily="18" charset="0"/>
                <a:cs typeface="Calibri" panose="020F0502020204030204" pitchFamily="34" charset="0"/>
                <a:hlinkClick r:id="rId7"/>
              </a:rPr>
              <a:t>Visualization.ipynb</a:t>
            </a:r>
            <a:r>
              <a:rPr kumimoji="0" lang="pl-PL" altLang="pl-PL" sz="1200" b="0" i="0" u="none" strike="noStrike" cap="none" normalizeH="0" baseline="0" dirty="0">
                <a:ln>
                  <a:noFill/>
                </a:ln>
                <a:solidFill>
                  <a:schemeClr val="tx1"/>
                </a:solidFill>
                <a:effectLst/>
              </a:rPr>
              <a:t> </a:t>
            </a:r>
            <a:endParaRPr kumimoji="0" lang="pl-PL" altLang="pl-PL" sz="1200" b="0" i="0" u="none" strike="noStrike" cap="none" normalizeH="0" baseline="0" dirty="0">
              <a:ln>
                <a:noFill/>
              </a:ln>
              <a:solidFill>
                <a:schemeClr val="tx1"/>
              </a:solidFill>
              <a:effectLst/>
              <a:latin typeface="Arial" panose="020B0604020202020204" pitchFamily="34"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325" dirty="0"/>
              <a:t>EDA</a:t>
            </a:r>
            <a:r>
              <a:rPr spc="80" dirty="0"/>
              <a:t> </a:t>
            </a:r>
            <a:r>
              <a:rPr dirty="0"/>
              <a:t>with</a:t>
            </a:r>
            <a:r>
              <a:rPr spc="85" dirty="0"/>
              <a:t> </a:t>
            </a:r>
            <a:r>
              <a:rPr spc="-360" dirty="0"/>
              <a:t>SQL</a:t>
            </a: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839"/>
              </a:lnSpc>
            </a:pPr>
            <a:fld id="{81D60167-4931-47E6-BA6A-407CBD079E47}" type="slidenum">
              <a:rPr spc="100" dirty="0"/>
              <a:t>12</a:t>
            </a:fld>
            <a:endParaRPr spc="100" dirty="0"/>
          </a:p>
        </p:txBody>
      </p:sp>
      <p:sp>
        <p:nvSpPr>
          <p:cNvPr id="7" name="pole tekstowe 6">
            <a:extLst>
              <a:ext uri="{FF2B5EF4-FFF2-40B4-BE49-F238E27FC236}">
                <a16:creationId xmlns:a16="http://schemas.microsoft.com/office/drawing/2014/main" id="{6B762F1E-4F8A-999B-40FE-35CFC539CE69}"/>
              </a:ext>
            </a:extLst>
          </p:cNvPr>
          <p:cNvSpPr txBox="1"/>
          <p:nvPr/>
        </p:nvSpPr>
        <p:spPr>
          <a:xfrm>
            <a:off x="762000" y="1371600"/>
            <a:ext cx="10591800" cy="4524315"/>
          </a:xfrm>
          <a:prstGeom prst="rect">
            <a:avLst/>
          </a:prstGeom>
          <a:noFill/>
        </p:spPr>
        <p:txBody>
          <a:bodyPr wrap="square">
            <a:spAutoFit/>
          </a:bodyPr>
          <a:lstStyle/>
          <a:p>
            <a:r>
              <a:rPr lang="en-US" dirty="0"/>
              <a:t>SQL queries are performed to:</a:t>
            </a:r>
            <a:endParaRPr lang="pl-PL" dirty="0"/>
          </a:p>
          <a:p>
            <a:endParaRPr lang="en-US" dirty="0"/>
          </a:p>
          <a:p>
            <a:pPr>
              <a:buFont typeface="+mj-lt"/>
              <a:buAutoNum type="arabicPeriod"/>
            </a:pPr>
            <a:r>
              <a:rPr lang="en-US" sz="1400" dirty="0"/>
              <a:t>Retrieve the names of unique launch sites.</a:t>
            </a:r>
            <a:endParaRPr lang="pl-PL" sz="1400" dirty="0"/>
          </a:p>
          <a:p>
            <a:pPr>
              <a:buFont typeface="+mj-lt"/>
              <a:buAutoNum type="arabicPeriod"/>
            </a:pPr>
            <a:endParaRPr lang="en-US" sz="1400" dirty="0"/>
          </a:p>
          <a:p>
            <a:pPr>
              <a:buFont typeface="+mj-lt"/>
              <a:buAutoNum type="arabicPeriod"/>
            </a:pPr>
            <a:r>
              <a:rPr lang="en-US" sz="1400" dirty="0"/>
              <a:t>Display 5 records where launch sites begin with the string 'CCA’.</a:t>
            </a:r>
            <a:endParaRPr lang="pl-PL" sz="1400" dirty="0"/>
          </a:p>
          <a:p>
            <a:pPr>
              <a:buFont typeface="+mj-lt"/>
              <a:buAutoNum type="arabicPeriod"/>
            </a:pPr>
            <a:endParaRPr lang="en-US" sz="1400" dirty="0"/>
          </a:p>
          <a:p>
            <a:pPr>
              <a:buFont typeface="+mj-lt"/>
              <a:buAutoNum type="arabicPeriod"/>
            </a:pPr>
            <a:r>
              <a:rPr lang="en-US" sz="1400" dirty="0"/>
              <a:t>Show the total payload mass carried by boosters launched by NASA (CRS).</a:t>
            </a:r>
            <a:endParaRPr lang="pl-PL" sz="1400" dirty="0"/>
          </a:p>
          <a:p>
            <a:pPr>
              <a:buFont typeface="+mj-lt"/>
              <a:buAutoNum type="arabicPeriod"/>
            </a:pPr>
            <a:endParaRPr lang="en-US" sz="1400" dirty="0"/>
          </a:p>
          <a:p>
            <a:pPr>
              <a:buFont typeface="+mj-lt"/>
              <a:buAutoNum type="arabicPeriod"/>
            </a:pPr>
            <a:r>
              <a:rPr lang="en-US" sz="1400" dirty="0"/>
              <a:t>Display the average payload mass carried by booster version F9 v1.1.</a:t>
            </a:r>
            <a:endParaRPr lang="pl-PL" sz="1400" dirty="0"/>
          </a:p>
          <a:p>
            <a:pPr>
              <a:buFont typeface="+mj-lt"/>
              <a:buAutoNum type="arabicPeriod"/>
            </a:pPr>
            <a:endParaRPr lang="en-US" sz="1400" dirty="0"/>
          </a:p>
          <a:p>
            <a:pPr>
              <a:buFont typeface="+mj-lt"/>
              <a:buAutoNum type="arabicPeriod"/>
            </a:pPr>
            <a:r>
              <a:rPr lang="en-US" sz="1400" dirty="0"/>
              <a:t>List the date when the first successful landing on a ground pad was achieved.</a:t>
            </a:r>
            <a:endParaRPr lang="pl-PL" sz="1400" dirty="0"/>
          </a:p>
          <a:p>
            <a:pPr>
              <a:buFont typeface="+mj-lt"/>
              <a:buAutoNum type="arabicPeriod"/>
            </a:pPr>
            <a:endParaRPr lang="en-US" sz="1400" dirty="0"/>
          </a:p>
          <a:p>
            <a:pPr>
              <a:buFont typeface="+mj-lt"/>
              <a:buAutoNum type="arabicPeriod"/>
            </a:pPr>
            <a:r>
              <a:rPr lang="en-US" sz="1400" dirty="0"/>
              <a:t>List the names of boosters that have successful landings on drone ships and have a payload mass greater than 4000 but less than 6000.</a:t>
            </a:r>
            <a:endParaRPr lang="pl-PL" sz="1400" dirty="0"/>
          </a:p>
          <a:p>
            <a:pPr>
              <a:buFont typeface="+mj-lt"/>
              <a:buAutoNum type="arabicPeriod"/>
            </a:pPr>
            <a:endParaRPr lang="en-US" sz="1400" dirty="0"/>
          </a:p>
          <a:p>
            <a:pPr>
              <a:buFont typeface="+mj-lt"/>
              <a:buAutoNum type="arabicPeriod"/>
            </a:pPr>
            <a:r>
              <a:rPr lang="en-US" sz="1400" dirty="0"/>
              <a:t>List the total number of successful and failed mission outcomes.</a:t>
            </a:r>
            <a:endParaRPr lang="pl-PL" sz="1400" dirty="0"/>
          </a:p>
          <a:p>
            <a:pPr>
              <a:buFont typeface="+mj-lt"/>
              <a:buAutoNum type="arabicPeriod"/>
            </a:pPr>
            <a:endParaRPr lang="en-US" sz="1400" dirty="0"/>
          </a:p>
          <a:p>
            <a:pPr>
              <a:buFont typeface="+mj-lt"/>
              <a:buAutoNum type="arabicPeriod"/>
            </a:pPr>
            <a:r>
              <a:rPr lang="en-US" sz="1400" dirty="0"/>
              <a:t>List the names of the booster versions that have carried the maximum payload mass using a subquery.</a:t>
            </a:r>
            <a:endParaRPr lang="pl-PL" sz="1400" dirty="0"/>
          </a:p>
          <a:p>
            <a:pPr>
              <a:buFont typeface="+mj-lt"/>
              <a:buAutoNum type="arabicPeriod"/>
            </a:pPr>
            <a:endParaRPr lang="en-US" sz="1400" dirty="0"/>
          </a:p>
          <a:p>
            <a:pPr>
              <a:buFont typeface="+mj-lt"/>
              <a:buAutoNum type="arabicPeriod"/>
            </a:pPr>
            <a:r>
              <a:rPr lang="en-US" sz="1400" dirty="0"/>
              <a:t>Display the failed landing outcomes on drone ships, along with their booster version and launch site names.</a:t>
            </a:r>
          </a:p>
        </p:txBody>
      </p:sp>
      <p:sp>
        <p:nvSpPr>
          <p:cNvPr id="9" name="pole tekstowe 8">
            <a:extLst>
              <a:ext uri="{FF2B5EF4-FFF2-40B4-BE49-F238E27FC236}">
                <a16:creationId xmlns:a16="http://schemas.microsoft.com/office/drawing/2014/main" id="{8541455A-C065-CA3E-C97A-45B65D8DF6F0}"/>
              </a:ext>
            </a:extLst>
          </p:cNvPr>
          <p:cNvSpPr txBox="1"/>
          <p:nvPr/>
        </p:nvSpPr>
        <p:spPr>
          <a:xfrm>
            <a:off x="0" y="6488247"/>
            <a:ext cx="6096000" cy="369332"/>
          </a:xfrm>
          <a:prstGeom prst="rect">
            <a:avLst/>
          </a:prstGeom>
          <a:noFill/>
        </p:spPr>
        <p:txBody>
          <a:bodyPr wrap="square">
            <a:spAutoFit/>
          </a:bodyPr>
          <a:lstStyle/>
          <a:p>
            <a:r>
              <a:rPr lang="pl-PL" sz="1800" dirty="0"/>
              <a:t>GitHub link </a:t>
            </a:r>
            <a:r>
              <a:rPr lang="pl-PL" sz="1800" dirty="0" err="1"/>
              <a:t>reference</a:t>
            </a:r>
            <a:r>
              <a:rPr lang="pl-PL" dirty="0"/>
              <a:t>:</a:t>
            </a:r>
          </a:p>
        </p:txBody>
      </p:sp>
      <p:sp>
        <p:nvSpPr>
          <p:cNvPr id="10" name="Rectangle 1">
            <a:extLst>
              <a:ext uri="{FF2B5EF4-FFF2-40B4-BE49-F238E27FC236}">
                <a16:creationId xmlns:a16="http://schemas.microsoft.com/office/drawing/2014/main" id="{F7C51FE8-38F7-AD13-0E12-3893CC6B3C20}"/>
              </a:ext>
            </a:extLst>
          </p:cNvPr>
          <p:cNvSpPr>
            <a:spLocks noChangeArrowheads="1"/>
          </p:cNvSpPr>
          <p:nvPr/>
        </p:nvSpPr>
        <p:spPr bwMode="auto">
          <a:xfrm>
            <a:off x="2362200" y="6512286"/>
            <a:ext cx="1535998" cy="292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pl-PL" altLang="pl-PL" sz="1600" b="0" i="0" u="none" strike="noStrike" cap="none" normalizeH="0" baseline="0" dirty="0">
                <a:ln>
                  <a:noFill/>
                </a:ln>
                <a:solidFill>
                  <a:schemeClr val="tx1"/>
                </a:solidFill>
                <a:effectLst/>
                <a:latin typeface="Calibri" panose="020F0502020204030204" pitchFamily="34" charset="0"/>
                <a:ea typeface="Times New Roman" panose="02020603050405020304" pitchFamily="18" charset="0"/>
                <a:cs typeface="Calibri" panose="020F0502020204030204" pitchFamily="34" charset="0"/>
                <a:hlinkClick r:id="rId3" tooltip="EDA - SQL"/>
              </a:rPr>
              <a:t>Eda - </a:t>
            </a:r>
            <a:r>
              <a:rPr kumimoji="0" lang="pl-PL" altLang="pl-PL" sz="1600" b="0" i="0" u="none" strike="noStrike" cap="none" normalizeH="0" baseline="0" dirty="0" err="1">
                <a:ln>
                  <a:noFill/>
                </a:ln>
                <a:solidFill>
                  <a:schemeClr val="tx1"/>
                </a:solidFill>
                <a:effectLst/>
                <a:latin typeface="Calibri" panose="020F0502020204030204" pitchFamily="34" charset="0"/>
                <a:ea typeface="Times New Roman" panose="02020603050405020304" pitchFamily="18" charset="0"/>
                <a:cs typeface="Calibri" panose="020F0502020204030204" pitchFamily="34" charset="0"/>
                <a:hlinkClick r:id="rId3" tooltip="EDA - SQL"/>
              </a:rPr>
              <a:t>SQL.ipynb</a:t>
            </a:r>
            <a:r>
              <a:rPr kumimoji="0" lang="pl-PL" altLang="pl-PL" sz="1600" b="0" i="0" u="none" strike="noStrike" cap="none" normalizeH="0" baseline="0" dirty="0">
                <a:ln>
                  <a:noFill/>
                </a:ln>
                <a:solidFill>
                  <a:schemeClr val="tx1"/>
                </a:solidFill>
                <a:effectLst/>
              </a:rPr>
              <a:t> </a:t>
            </a:r>
            <a:endParaRPr kumimoji="0" lang="pl-PL" altLang="pl-PL" sz="1600" b="0" i="0" u="none" strike="noStrike" cap="none" normalizeH="0" baseline="0" dirty="0">
              <a:ln>
                <a:noFill/>
              </a:ln>
              <a:solidFill>
                <a:schemeClr val="tx1"/>
              </a:solidFill>
              <a:effectLst/>
              <a:latin typeface="Arial" panose="020B0604020202020204" pitchFamily="34"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dirty="0"/>
              <a:t>Build</a:t>
            </a:r>
            <a:r>
              <a:rPr spc="-135" dirty="0"/>
              <a:t> </a:t>
            </a:r>
            <a:r>
              <a:rPr spc="-40" dirty="0"/>
              <a:t>an</a:t>
            </a:r>
            <a:r>
              <a:rPr spc="-130" dirty="0"/>
              <a:t> </a:t>
            </a:r>
            <a:r>
              <a:rPr spc="-70" dirty="0"/>
              <a:t>Interactive</a:t>
            </a:r>
            <a:r>
              <a:rPr spc="-135" dirty="0"/>
              <a:t> </a:t>
            </a:r>
            <a:r>
              <a:rPr spc="-55" dirty="0"/>
              <a:t>Map</a:t>
            </a:r>
            <a:r>
              <a:rPr spc="-130" dirty="0"/>
              <a:t> </a:t>
            </a:r>
            <a:r>
              <a:rPr dirty="0"/>
              <a:t>with</a:t>
            </a:r>
            <a:r>
              <a:rPr spc="-135" dirty="0"/>
              <a:t> </a:t>
            </a:r>
            <a:r>
              <a:rPr spc="-25" dirty="0"/>
              <a:t>Folium</a:t>
            </a: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839"/>
              </a:lnSpc>
            </a:pPr>
            <a:fld id="{81D60167-4931-47E6-BA6A-407CBD079E47}" type="slidenum">
              <a:rPr spc="100" dirty="0"/>
              <a:t>13</a:t>
            </a:fld>
            <a:endParaRPr spc="100" dirty="0"/>
          </a:p>
        </p:txBody>
      </p:sp>
      <p:pic>
        <p:nvPicPr>
          <p:cNvPr id="7" name="Obraz 6">
            <a:extLst>
              <a:ext uri="{FF2B5EF4-FFF2-40B4-BE49-F238E27FC236}">
                <a16:creationId xmlns:a16="http://schemas.microsoft.com/office/drawing/2014/main" id="{E3CC3E42-DB7D-86B0-A58B-3416E4F9C06E}"/>
              </a:ext>
            </a:extLst>
          </p:cNvPr>
          <p:cNvPicPr>
            <a:picLocks noChangeAspect="1"/>
          </p:cNvPicPr>
          <p:nvPr/>
        </p:nvPicPr>
        <p:blipFill>
          <a:blip r:embed="rId2"/>
          <a:stretch>
            <a:fillRect/>
          </a:stretch>
        </p:blipFill>
        <p:spPr>
          <a:xfrm>
            <a:off x="7162800" y="1295400"/>
            <a:ext cx="5029200" cy="2743200"/>
          </a:xfrm>
          <a:prstGeom prst="rect">
            <a:avLst/>
          </a:prstGeom>
        </p:spPr>
      </p:pic>
      <p:sp>
        <p:nvSpPr>
          <p:cNvPr id="13" name="pole tekstowe 12">
            <a:extLst>
              <a:ext uri="{FF2B5EF4-FFF2-40B4-BE49-F238E27FC236}">
                <a16:creationId xmlns:a16="http://schemas.microsoft.com/office/drawing/2014/main" id="{196BBA82-EF2E-03C4-9243-888222CE4885}"/>
              </a:ext>
            </a:extLst>
          </p:cNvPr>
          <p:cNvSpPr txBox="1"/>
          <p:nvPr/>
        </p:nvSpPr>
        <p:spPr>
          <a:xfrm>
            <a:off x="381000" y="1600200"/>
            <a:ext cx="6172200" cy="3785652"/>
          </a:xfrm>
          <a:prstGeom prst="rect">
            <a:avLst/>
          </a:prstGeom>
          <a:noFill/>
        </p:spPr>
        <p:txBody>
          <a:bodyPr wrap="square" rtlCol="0">
            <a:spAutoFit/>
          </a:bodyPr>
          <a:lstStyle/>
          <a:p>
            <a:pPr marL="342900" indent="-342900">
              <a:buAutoNum type="arabicPeriod"/>
            </a:pPr>
            <a:r>
              <a:rPr lang="en-US" sz="1600" dirty="0"/>
              <a:t>We marked all launch sites and added map objects such as markers, circles, and lines to indicate the success or failure of launches for each site on the folium map.</a:t>
            </a:r>
            <a:endParaRPr lang="pl-PL" sz="1600" dirty="0"/>
          </a:p>
          <a:p>
            <a:pPr marL="342900" indent="-342900">
              <a:buAutoNum type="arabicPeriod"/>
            </a:pPr>
            <a:endParaRPr lang="pl-PL" sz="1600" dirty="0"/>
          </a:p>
          <a:p>
            <a:pPr marL="342900" indent="-342900">
              <a:buAutoNum type="arabicPeriod"/>
            </a:pPr>
            <a:r>
              <a:rPr lang="en-US" sz="1600" dirty="0"/>
              <a:t>We assigned launch outcomes (failure or success) to classes 0 and 1, i.e., 0 for failure and 1 for success.</a:t>
            </a:r>
            <a:endParaRPr lang="pl-PL" sz="1600" dirty="0"/>
          </a:p>
          <a:p>
            <a:pPr marL="342900" indent="-342900">
              <a:buAutoNum type="arabicPeriod"/>
            </a:pPr>
            <a:endParaRPr lang="pl-PL" sz="1600" dirty="0"/>
          </a:p>
          <a:p>
            <a:pPr marL="342900" indent="-342900">
              <a:buAutoNum type="arabicPeriod"/>
            </a:pPr>
            <a:r>
              <a:rPr lang="en-US" sz="1600" dirty="0"/>
              <a:t>Using color-labeled marker clusters, we identified which launch sites have a relatively high success rate.</a:t>
            </a:r>
            <a:endParaRPr lang="pl-PL" sz="1600" dirty="0"/>
          </a:p>
          <a:p>
            <a:pPr marL="342900" indent="-342900">
              <a:buAutoNum type="arabicPeriod"/>
            </a:pPr>
            <a:endParaRPr lang="pl-PL" sz="1600" dirty="0"/>
          </a:p>
          <a:p>
            <a:pPr marL="342900" indent="-342900">
              <a:buAutoNum type="arabicPeriod"/>
            </a:pPr>
            <a:r>
              <a:rPr lang="en-US" sz="1600" dirty="0"/>
              <a:t>We calculated the distances between each launch site and its surroundings. We answered some questions, for instance:</a:t>
            </a:r>
            <a:endParaRPr lang="pl-PL" sz="1600" dirty="0"/>
          </a:p>
          <a:p>
            <a:endParaRPr lang="pl-PL" sz="1600" dirty="0"/>
          </a:p>
          <a:p>
            <a:pPr marL="285750" indent="-285750">
              <a:buFont typeface="Arial" panose="020B0604020202020204" pitchFamily="34" charset="0"/>
              <a:buChar char="•"/>
            </a:pPr>
            <a:r>
              <a:rPr lang="en-US" sz="1200" dirty="0"/>
              <a:t>Are launch sites near railways, highways, and coastlines?</a:t>
            </a:r>
            <a:endParaRPr lang="pl-PL" sz="1200" dirty="0"/>
          </a:p>
          <a:p>
            <a:pPr marL="285750" indent="-285750">
              <a:buFont typeface="Arial" panose="020B0604020202020204" pitchFamily="34" charset="0"/>
              <a:buChar char="•"/>
            </a:pPr>
            <a:r>
              <a:rPr lang="en-US" sz="1200" dirty="0"/>
              <a:t>Do launch sites maintain a certain distance from cities?</a:t>
            </a:r>
            <a:endParaRPr lang="pl-PL" sz="1200" dirty="0"/>
          </a:p>
        </p:txBody>
      </p:sp>
      <p:pic>
        <p:nvPicPr>
          <p:cNvPr id="19" name="Obraz 18">
            <a:extLst>
              <a:ext uri="{FF2B5EF4-FFF2-40B4-BE49-F238E27FC236}">
                <a16:creationId xmlns:a16="http://schemas.microsoft.com/office/drawing/2014/main" id="{5A5074C1-06CE-62B7-C581-78608B940B50}"/>
              </a:ext>
            </a:extLst>
          </p:cNvPr>
          <p:cNvPicPr>
            <a:picLocks noChangeAspect="1"/>
          </p:cNvPicPr>
          <p:nvPr/>
        </p:nvPicPr>
        <p:blipFill>
          <a:blip r:embed="rId3"/>
          <a:stretch>
            <a:fillRect/>
          </a:stretch>
        </p:blipFill>
        <p:spPr>
          <a:xfrm>
            <a:off x="7158037" y="4000500"/>
            <a:ext cx="5029200" cy="2857500"/>
          </a:xfrm>
          <a:prstGeom prst="rect">
            <a:avLst/>
          </a:prstGeom>
        </p:spPr>
      </p:pic>
      <p:sp>
        <p:nvSpPr>
          <p:cNvPr id="23" name="pole tekstowe 22">
            <a:extLst>
              <a:ext uri="{FF2B5EF4-FFF2-40B4-BE49-F238E27FC236}">
                <a16:creationId xmlns:a16="http://schemas.microsoft.com/office/drawing/2014/main" id="{F2BA87EF-0AA3-F99C-BA9B-F2C923881756}"/>
              </a:ext>
            </a:extLst>
          </p:cNvPr>
          <p:cNvSpPr txBox="1"/>
          <p:nvPr/>
        </p:nvSpPr>
        <p:spPr>
          <a:xfrm>
            <a:off x="-23813" y="6532425"/>
            <a:ext cx="6096000" cy="369332"/>
          </a:xfrm>
          <a:prstGeom prst="rect">
            <a:avLst/>
          </a:prstGeom>
          <a:noFill/>
        </p:spPr>
        <p:txBody>
          <a:bodyPr wrap="square">
            <a:spAutoFit/>
          </a:bodyPr>
          <a:lstStyle/>
          <a:p>
            <a:r>
              <a:rPr lang="pl-PL" sz="1800" dirty="0"/>
              <a:t>GitHub link </a:t>
            </a:r>
            <a:r>
              <a:rPr lang="pl-PL" sz="1800" dirty="0" err="1"/>
              <a:t>reference</a:t>
            </a:r>
            <a:r>
              <a:rPr lang="pl-PL" dirty="0"/>
              <a:t>:</a:t>
            </a:r>
          </a:p>
        </p:txBody>
      </p:sp>
      <p:sp>
        <p:nvSpPr>
          <p:cNvPr id="25" name="Rectangle 7">
            <a:extLst>
              <a:ext uri="{FF2B5EF4-FFF2-40B4-BE49-F238E27FC236}">
                <a16:creationId xmlns:a16="http://schemas.microsoft.com/office/drawing/2014/main" id="{54DE065D-550E-095E-DF7F-7FAA964A180B}"/>
              </a:ext>
            </a:extLst>
          </p:cNvPr>
          <p:cNvSpPr>
            <a:spLocks noChangeArrowheads="1"/>
          </p:cNvSpPr>
          <p:nvPr/>
        </p:nvSpPr>
        <p:spPr bwMode="auto">
          <a:xfrm>
            <a:off x="2285999" y="6561000"/>
            <a:ext cx="2519363"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pl-PL" altLang="pl-PL" sz="1400" b="0" i="0" u="none" strike="noStrike" cap="none" normalizeH="0" baseline="0" dirty="0" err="1">
                <a:ln>
                  <a:noFill/>
                </a:ln>
                <a:solidFill>
                  <a:schemeClr val="tx1"/>
                </a:solidFill>
                <a:effectLst/>
                <a:latin typeface="Calibri" panose="020F0502020204030204" pitchFamily="34" charset="0"/>
                <a:ea typeface="Times New Roman" panose="02020603050405020304" pitchFamily="18" charset="0"/>
                <a:cs typeface="Calibri" panose="020F0502020204030204" pitchFamily="34" charset="0"/>
                <a:hlinkClick r:id="rId4"/>
              </a:rPr>
              <a:t>Folium</a:t>
            </a:r>
            <a:r>
              <a:rPr kumimoji="0" lang="pl-PL" altLang="pl-PL" sz="1400" b="0" i="0" u="none" strike="noStrike" cap="none" normalizeH="0" baseline="0" dirty="0">
                <a:ln>
                  <a:noFill/>
                </a:ln>
                <a:solidFill>
                  <a:schemeClr val="tx1"/>
                </a:solidFill>
                <a:effectLst/>
                <a:latin typeface="Calibri" panose="020F0502020204030204" pitchFamily="34" charset="0"/>
                <a:ea typeface="Times New Roman" panose="02020603050405020304" pitchFamily="18" charset="0"/>
                <a:cs typeface="Calibri" panose="020F0502020204030204" pitchFamily="34" charset="0"/>
                <a:hlinkClick r:id="rId4"/>
              </a:rPr>
              <a:t> - Visual </a:t>
            </a:r>
            <a:r>
              <a:rPr kumimoji="0" lang="pl-PL" altLang="pl-PL" sz="1400" b="0" i="0" u="none" strike="noStrike" cap="none" normalizeH="0" baseline="0" dirty="0" err="1">
                <a:ln>
                  <a:noFill/>
                </a:ln>
                <a:solidFill>
                  <a:schemeClr val="tx1"/>
                </a:solidFill>
                <a:effectLst/>
                <a:latin typeface="Calibri" panose="020F0502020204030204" pitchFamily="34" charset="0"/>
                <a:ea typeface="Times New Roman" panose="02020603050405020304" pitchFamily="18" charset="0"/>
                <a:cs typeface="Calibri" panose="020F0502020204030204" pitchFamily="34" charset="0"/>
                <a:hlinkClick r:id="rId4"/>
              </a:rPr>
              <a:t>Analytics.ipynb</a:t>
            </a:r>
            <a:r>
              <a:rPr kumimoji="0" lang="pl-PL" altLang="pl-PL" sz="1400" b="0" i="0" u="none" strike="noStrike" cap="none" normalizeH="0" baseline="0" dirty="0">
                <a:ln>
                  <a:noFill/>
                </a:ln>
                <a:solidFill>
                  <a:schemeClr val="tx1"/>
                </a:solidFill>
                <a:effectLst/>
              </a:rPr>
              <a:t> </a:t>
            </a:r>
            <a:endParaRPr kumimoji="0" lang="pl-PL" altLang="pl-PL" sz="1400" b="0" i="0" u="none" strike="noStrike" cap="none" normalizeH="0" baseline="0" dirty="0">
              <a:ln>
                <a:noFill/>
              </a:ln>
              <a:solidFill>
                <a:schemeClr val="tx1"/>
              </a:solidFill>
              <a:effectLst/>
              <a:latin typeface="Arial" panose="020B0604020202020204" pitchFamily="34"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848751" y="413510"/>
            <a:ext cx="7148195" cy="589280"/>
          </a:xfrm>
          <a:prstGeom prst="rect">
            <a:avLst/>
          </a:prstGeom>
        </p:spPr>
        <p:txBody>
          <a:bodyPr vert="horz" wrap="square" lIns="0" tIns="12700" rIns="0" bIns="0" rtlCol="0">
            <a:spAutoFit/>
          </a:bodyPr>
          <a:lstStyle/>
          <a:p>
            <a:pPr marL="12700">
              <a:lnSpc>
                <a:spcPct val="100000"/>
              </a:lnSpc>
              <a:spcBef>
                <a:spcPts val="100"/>
              </a:spcBef>
            </a:pPr>
            <a:r>
              <a:rPr dirty="0"/>
              <a:t>Build</a:t>
            </a:r>
            <a:r>
              <a:rPr spc="-135" dirty="0"/>
              <a:t> </a:t>
            </a:r>
            <a:r>
              <a:rPr spc="-270" dirty="0"/>
              <a:t>a</a:t>
            </a:r>
            <a:r>
              <a:rPr spc="15" dirty="0"/>
              <a:t> </a:t>
            </a:r>
            <a:r>
              <a:rPr spc="-100" dirty="0"/>
              <a:t>Dashboard</a:t>
            </a:r>
            <a:r>
              <a:rPr spc="-55" dirty="0"/>
              <a:t> </a:t>
            </a:r>
            <a:r>
              <a:rPr dirty="0"/>
              <a:t>with</a:t>
            </a:r>
            <a:r>
              <a:rPr spc="-70" dirty="0"/>
              <a:t> </a:t>
            </a:r>
            <a:r>
              <a:rPr dirty="0"/>
              <a:t>Plotly</a:t>
            </a:r>
            <a:r>
              <a:rPr spc="-55" dirty="0"/>
              <a:t> </a:t>
            </a:r>
            <a:r>
              <a:rPr spc="-70" dirty="0"/>
              <a:t>Dash</a:t>
            </a: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839"/>
              </a:lnSpc>
            </a:pPr>
            <a:fld id="{81D60167-4931-47E6-BA6A-407CBD079E47}" type="slidenum">
              <a:rPr spc="100" dirty="0"/>
              <a:t>14</a:t>
            </a:fld>
            <a:endParaRPr spc="100" dirty="0"/>
          </a:p>
        </p:txBody>
      </p:sp>
      <p:pic>
        <p:nvPicPr>
          <p:cNvPr id="7" name="Obraz 6">
            <a:extLst>
              <a:ext uri="{FF2B5EF4-FFF2-40B4-BE49-F238E27FC236}">
                <a16:creationId xmlns:a16="http://schemas.microsoft.com/office/drawing/2014/main" id="{F8A9E5A3-76A9-A75C-6338-EB30DDA084F0}"/>
              </a:ext>
            </a:extLst>
          </p:cNvPr>
          <p:cNvPicPr>
            <a:picLocks noChangeAspect="1"/>
          </p:cNvPicPr>
          <p:nvPr/>
        </p:nvPicPr>
        <p:blipFill>
          <a:blip r:embed="rId2"/>
          <a:stretch>
            <a:fillRect/>
          </a:stretch>
        </p:blipFill>
        <p:spPr>
          <a:xfrm>
            <a:off x="6705600" y="1295400"/>
            <a:ext cx="5486401" cy="3505200"/>
          </a:xfrm>
          <a:prstGeom prst="rect">
            <a:avLst/>
          </a:prstGeom>
        </p:spPr>
      </p:pic>
      <p:sp>
        <p:nvSpPr>
          <p:cNvPr id="13" name="pole tekstowe 12">
            <a:extLst>
              <a:ext uri="{FF2B5EF4-FFF2-40B4-BE49-F238E27FC236}">
                <a16:creationId xmlns:a16="http://schemas.microsoft.com/office/drawing/2014/main" id="{7D7F590B-D86E-5FCF-220A-31B72BF39F3A}"/>
              </a:ext>
            </a:extLst>
          </p:cNvPr>
          <p:cNvSpPr txBox="1"/>
          <p:nvPr/>
        </p:nvSpPr>
        <p:spPr>
          <a:xfrm>
            <a:off x="685800" y="1521940"/>
            <a:ext cx="6096000" cy="2062103"/>
          </a:xfrm>
          <a:prstGeom prst="rect">
            <a:avLst/>
          </a:prstGeom>
          <a:noFill/>
        </p:spPr>
        <p:txBody>
          <a:bodyPr wrap="square">
            <a:spAutoFit/>
          </a:bodyPr>
          <a:lstStyle/>
          <a:p>
            <a:pPr marL="342900" indent="-342900">
              <a:buAutoNum type="arabicPeriod"/>
            </a:pPr>
            <a:r>
              <a:rPr lang="en-US" sz="1600" dirty="0"/>
              <a:t>An interactive dashboard was constructed using </a:t>
            </a:r>
            <a:r>
              <a:rPr lang="en-US" sz="1600" dirty="0" err="1"/>
              <a:t>Plotly</a:t>
            </a:r>
            <a:r>
              <a:rPr lang="en-US" sz="1600" dirty="0"/>
              <a:t> Dash.</a:t>
            </a:r>
            <a:endParaRPr lang="pl-PL" sz="1600" dirty="0"/>
          </a:p>
          <a:p>
            <a:pPr marL="342900" indent="-342900">
              <a:buAutoNum type="arabicPeriod"/>
            </a:pPr>
            <a:endParaRPr lang="pl-PL" sz="1600" dirty="0"/>
          </a:p>
          <a:p>
            <a:pPr marL="342900" indent="-342900">
              <a:buAutoNum type="arabicPeriod"/>
            </a:pPr>
            <a:r>
              <a:rPr lang="en-US" sz="1600" dirty="0"/>
              <a:t>Pie charts were generated displaying the total launches from specific sites.</a:t>
            </a:r>
            <a:endParaRPr lang="pl-PL" sz="1600" dirty="0"/>
          </a:p>
          <a:p>
            <a:pPr marL="342900" indent="-342900">
              <a:buAutoNum type="arabicPeriod"/>
            </a:pPr>
            <a:endParaRPr lang="pl-PL" sz="1600" dirty="0"/>
          </a:p>
          <a:p>
            <a:pPr marL="342900" indent="-342900">
              <a:buAutoNum type="arabicPeriod"/>
            </a:pPr>
            <a:r>
              <a:rPr lang="en-US" sz="1600" dirty="0"/>
              <a:t>Scatter plots were created to illustrate the relationship between Outcome and Payload Mass (Kg) for various booster versions.</a:t>
            </a:r>
            <a:endParaRPr lang="pl-PL" sz="1600" dirty="0"/>
          </a:p>
        </p:txBody>
      </p:sp>
      <p:sp>
        <p:nvSpPr>
          <p:cNvPr id="15" name="pole tekstowe 14">
            <a:extLst>
              <a:ext uri="{FF2B5EF4-FFF2-40B4-BE49-F238E27FC236}">
                <a16:creationId xmlns:a16="http://schemas.microsoft.com/office/drawing/2014/main" id="{BB5AB8B8-15C2-9A8E-1DCB-56CA0DAC75FB}"/>
              </a:ext>
            </a:extLst>
          </p:cNvPr>
          <p:cNvSpPr txBox="1"/>
          <p:nvPr/>
        </p:nvSpPr>
        <p:spPr>
          <a:xfrm>
            <a:off x="-76200" y="6500708"/>
            <a:ext cx="6096000" cy="369332"/>
          </a:xfrm>
          <a:prstGeom prst="rect">
            <a:avLst/>
          </a:prstGeom>
          <a:noFill/>
        </p:spPr>
        <p:txBody>
          <a:bodyPr wrap="square">
            <a:spAutoFit/>
          </a:bodyPr>
          <a:lstStyle/>
          <a:p>
            <a:r>
              <a:rPr lang="pl-PL" sz="1800" dirty="0"/>
              <a:t>GitHub link </a:t>
            </a:r>
            <a:r>
              <a:rPr lang="pl-PL" sz="1800" dirty="0" err="1"/>
              <a:t>reference</a:t>
            </a:r>
            <a:r>
              <a:rPr lang="pl-PL" dirty="0"/>
              <a:t>:</a:t>
            </a:r>
          </a:p>
        </p:txBody>
      </p:sp>
      <p:sp>
        <p:nvSpPr>
          <p:cNvPr id="16" name="Rectangle 4">
            <a:extLst>
              <a:ext uri="{FF2B5EF4-FFF2-40B4-BE49-F238E27FC236}">
                <a16:creationId xmlns:a16="http://schemas.microsoft.com/office/drawing/2014/main" id="{2E7EFF55-100D-99B4-F30B-DB5BA3D90019}"/>
              </a:ext>
            </a:extLst>
          </p:cNvPr>
          <p:cNvSpPr>
            <a:spLocks noChangeArrowheads="1"/>
          </p:cNvSpPr>
          <p:nvPr/>
        </p:nvSpPr>
        <p:spPr bwMode="auto">
          <a:xfrm>
            <a:off x="2209800" y="6539180"/>
            <a:ext cx="3886200" cy="292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pl-PL" altLang="pl-PL" sz="1600" b="0" i="0" u="none" strike="noStrike" cap="none" normalizeH="0" baseline="0" dirty="0" err="1">
                <a:ln>
                  <a:noFill/>
                </a:ln>
                <a:solidFill>
                  <a:schemeClr val="tx1"/>
                </a:solidFill>
                <a:effectLst/>
                <a:latin typeface="Calibri" panose="020F0502020204030204" pitchFamily="34" charset="0"/>
                <a:ea typeface="Times New Roman" panose="02020603050405020304" pitchFamily="18" charset="0"/>
                <a:cs typeface="Calibri" panose="020F0502020204030204" pitchFamily="34" charset="0"/>
                <a:hlinkClick r:id="rId3"/>
              </a:rPr>
              <a:t>Build</a:t>
            </a:r>
            <a:r>
              <a:rPr kumimoji="0" lang="pl-PL" altLang="pl-PL" sz="1600" b="0" i="0" u="none" strike="noStrike" cap="none" normalizeH="0" baseline="0" dirty="0">
                <a:ln>
                  <a:noFill/>
                </a:ln>
                <a:solidFill>
                  <a:schemeClr val="tx1"/>
                </a:solidFill>
                <a:effectLst/>
                <a:latin typeface="Calibri" panose="020F0502020204030204" pitchFamily="34" charset="0"/>
                <a:ea typeface="Times New Roman" panose="02020603050405020304" pitchFamily="18" charset="0"/>
                <a:cs typeface="Calibri" panose="020F0502020204030204" pitchFamily="34" charset="0"/>
                <a:hlinkClick r:id="rId3"/>
              </a:rPr>
              <a:t> a Dashboard with </a:t>
            </a:r>
            <a:r>
              <a:rPr kumimoji="0" lang="pl-PL" altLang="pl-PL" sz="1600" b="0" i="0" u="none" strike="noStrike" cap="none" normalizeH="0" baseline="0" dirty="0" err="1">
                <a:ln>
                  <a:noFill/>
                </a:ln>
                <a:solidFill>
                  <a:schemeClr val="tx1"/>
                </a:solidFill>
                <a:effectLst/>
                <a:latin typeface="Calibri" panose="020F0502020204030204" pitchFamily="34" charset="0"/>
                <a:ea typeface="Times New Roman" panose="02020603050405020304" pitchFamily="18" charset="0"/>
                <a:cs typeface="Calibri" panose="020F0502020204030204" pitchFamily="34" charset="0"/>
                <a:hlinkClick r:id="rId3"/>
              </a:rPr>
              <a:t>Plotly</a:t>
            </a:r>
            <a:r>
              <a:rPr kumimoji="0" lang="pl-PL" altLang="pl-PL" sz="1600" b="0" i="0" u="none" strike="noStrike" cap="none" normalizeH="0" baseline="0" dirty="0">
                <a:ln>
                  <a:noFill/>
                </a:ln>
                <a:solidFill>
                  <a:schemeClr val="tx1"/>
                </a:solidFill>
                <a:effectLst/>
                <a:latin typeface="Calibri" panose="020F0502020204030204" pitchFamily="34" charset="0"/>
                <a:ea typeface="Times New Roman" panose="02020603050405020304" pitchFamily="18" charset="0"/>
                <a:cs typeface="Calibri" panose="020F0502020204030204" pitchFamily="34" charset="0"/>
                <a:hlinkClick r:id="rId3"/>
              </a:rPr>
              <a:t> Dash.py</a:t>
            </a:r>
            <a:r>
              <a:rPr kumimoji="0" lang="pl-PL" altLang="pl-PL" sz="1600" b="0" i="0" u="none" strike="noStrike" cap="none" normalizeH="0" baseline="0" dirty="0">
                <a:ln>
                  <a:noFill/>
                </a:ln>
                <a:solidFill>
                  <a:schemeClr val="tx1"/>
                </a:solidFill>
                <a:effectLst/>
              </a:rPr>
              <a:t> </a:t>
            </a:r>
            <a:endParaRPr kumimoji="0" lang="pl-PL" altLang="pl-PL" sz="1600" b="0" i="0" u="none" strike="noStrike" cap="none" normalizeH="0" baseline="0" dirty="0">
              <a:ln>
                <a:noFill/>
              </a:ln>
              <a:solidFill>
                <a:schemeClr val="tx1"/>
              </a:solidFill>
              <a:effectLst/>
              <a:latin typeface="Arial" panose="020B0604020202020204" pitchFamily="34"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80" dirty="0"/>
              <a:t>Predictive</a:t>
            </a:r>
            <a:r>
              <a:rPr spc="-155" dirty="0"/>
              <a:t> </a:t>
            </a:r>
            <a:r>
              <a:rPr spc="-105" dirty="0"/>
              <a:t>Analysis</a:t>
            </a:r>
            <a:r>
              <a:rPr spc="-145" dirty="0"/>
              <a:t> </a:t>
            </a:r>
            <a:r>
              <a:rPr spc="-100" dirty="0"/>
              <a:t>(Classification)</a:t>
            </a: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839"/>
              </a:lnSpc>
            </a:pPr>
            <a:fld id="{81D60167-4931-47E6-BA6A-407CBD079E47}" type="slidenum">
              <a:rPr spc="100" dirty="0"/>
              <a:t>15</a:t>
            </a:fld>
            <a:endParaRPr spc="100" dirty="0"/>
          </a:p>
        </p:txBody>
      </p:sp>
      <p:sp>
        <p:nvSpPr>
          <p:cNvPr id="6" name="Rectangle 1">
            <a:extLst>
              <a:ext uri="{FF2B5EF4-FFF2-40B4-BE49-F238E27FC236}">
                <a16:creationId xmlns:a16="http://schemas.microsoft.com/office/drawing/2014/main" id="{A40D9FFB-EC03-5425-9F55-CD492189AB16}"/>
              </a:ext>
            </a:extLst>
          </p:cNvPr>
          <p:cNvSpPr>
            <a:spLocks noChangeArrowheads="1"/>
          </p:cNvSpPr>
          <p:nvPr/>
        </p:nvSpPr>
        <p:spPr bwMode="auto">
          <a:xfrm>
            <a:off x="57150" y="1039784"/>
            <a:ext cx="11340820" cy="2862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pl-PL" altLang="pl-PL" sz="1800" b="0" i="0" u="none" strike="noStrike" cap="none" normalizeH="0" baseline="0" dirty="0">
              <a:ln>
                <a:noFill/>
              </a:ln>
              <a:solidFill>
                <a:schemeClr val="tx1"/>
              </a:solidFill>
              <a:effectLst/>
              <a:latin typeface="Arial" panose="020B0604020202020204" pitchFamily="34" charset="0"/>
            </a:endParaRPr>
          </a:p>
          <a:p>
            <a:pPr marL="342900" marR="0" lvl="0" indent="-342900" algn="l" defTabSz="914400" rtl="0" eaLnBrk="0" fontAlgn="base" latinLnBrk="0" hangingPunct="0">
              <a:lnSpc>
                <a:spcPct val="100000"/>
              </a:lnSpc>
              <a:spcBef>
                <a:spcPct val="0"/>
              </a:spcBef>
              <a:spcAft>
                <a:spcPct val="0"/>
              </a:spcAft>
              <a:buClrTx/>
              <a:buSzTx/>
              <a:buAutoNum type="arabicPeriod"/>
              <a:tabLst/>
            </a:pPr>
            <a:r>
              <a:rPr kumimoji="0" lang="pl-PL" altLang="pl-PL" sz="1800" b="0" i="0" u="none" strike="noStrike" cap="none" normalizeH="0" baseline="0" dirty="0" err="1">
                <a:ln>
                  <a:noFill/>
                </a:ln>
                <a:solidFill>
                  <a:schemeClr val="tx1"/>
                </a:solidFill>
                <a:effectLst/>
                <a:latin typeface="Arial" panose="020B0604020202020204" pitchFamily="34" charset="0"/>
              </a:rPr>
              <a:t>Various</a:t>
            </a:r>
            <a:r>
              <a:rPr kumimoji="0" lang="pl-PL" altLang="pl-PL" sz="1800" b="0" i="0" u="none" strike="noStrike" cap="none" normalizeH="0" baseline="0" dirty="0">
                <a:ln>
                  <a:noFill/>
                </a:ln>
                <a:solidFill>
                  <a:schemeClr val="tx1"/>
                </a:solidFill>
                <a:effectLst/>
                <a:latin typeface="Arial" panose="020B0604020202020204" pitchFamily="34" charset="0"/>
              </a:rPr>
              <a:t> </a:t>
            </a:r>
            <a:r>
              <a:rPr kumimoji="0" lang="pl-PL" altLang="pl-PL" sz="1800" b="0" i="0" u="none" strike="noStrike" cap="none" normalizeH="0" baseline="0" dirty="0" err="1">
                <a:ln>
                  <a:noFill/>
                </a:ln>
                <a:solidFill>
                  <a:schemeClr val="tx1"/>
                </a:solidFill>
                <a:effectLst/>
                <a:latin typeface="Arial" panose="020B0604020202020204" pitchFamily="34" charset="0"/>
              </a:rPr>
              <a:t>machine</a:t>
            </a:r>
            <a:r>
              <a:rPr kumimoji="0" lang="pl-PL" altLang="pl-PL" sz="1800" b="0" i="0" u="none" strike="noStrike" cap="none" normalizeH="0" baseline="0" dirty="0">
                <a:ln>
                  <a:noFill/>
                </a:ln>
                <a:solidFill>
                  <a:schemeClr val="tx1"/>
                </a:solidFill>
                <a:effectLst/>
                <a:latin typeface="Arial" panose="020B0604020202020204" pitchFamily="34" charset="0"/>
              </a:rPr>
              <a:t> learning </a:t>
            </a:r>
            <a:r>
              <a:rPr kumimoji="0" lang="pl-PL" altLang="pl-PL" sz="1800" b="0" i="0" u="none" strike="noStrike" cap="none" normalizeH="0" baseline="0" dirty="0" err="1">
                <a:ln>
                  <a:noFill/>
                </a:ln>
                <a:solidFill>
                  <a:schemeClr val="tx1"/>
                </a:solidFill>
                <a:effectLst/>
                <a:latin typeface="Arial" panose="020B0604020202020204" pitchFamily="34" charset="0"/>
              </a:rPr>
              <a:t>models</a:t>
            </a:r>
            <a:r>
              <a:rPr kumimoji="0" lang="pl-PL" altLang="pl-PL" sz="1800" b="0" i="0" u="none" strike="noStrike" cap="none" normalizeH="0" baseline="0" dirty="0">
                <a:ln>
                  <a:noFill/>
                </a:ln>
                <a:solidFill>
                  <a:schemeClr val="tx1"/>
                </a:solidFill>
                <a:effectLst/>
                <a:latin typeface="Arial" panose="020B0604020202020204" pitchFamily="34" charset="0"/>
              </a:rPr>
              <a:t> </a:t>
            </a:r>
            <a:r>
              <a:rPr kumimoji="0" lang="pl-PL" altLang="pl-PL" sz="1800" b="0" i="0" u="none" strike="noStrike" cap="none" normalizeH="0" baseline="0" dirty="0" err="1">
                <a:ln>
                  <a:noFill/>
                </a:ln>
                <a:solidFill>
                  <a:schemeClr val="tx1"/>
                </a:solidFill>
                <a:effectLst/>
                <a:latin typeface="Arial" panose="020B0604020202020204" pitchFamily="34" charset="0"/>
              </a:rPr>
              <a:t>were</a:t>
            </a:r>
            <a:r>
              <a:rPr kumimoji="0" lang="pl-PL" altLang="pl-PL" sz="1800" b="0" i="0" u="none" strike="noStrike" cap="none" normalizeH="0" baseline="0" dirty="0">
                <a:ln>
                  <a:noFill/>
                </a:ln>
                <a:solidFill>
                  <a:schemeClr val="tx1"/>
                </a:solidFill>
                <a:effectLst/>
                <a:latin typeface="Arial" panose="020B0604020202020204" pitchFamily="34" charset="0"/>
              </a:rPr>
              <a:t> </a:t>
            </a:r>
            <a:r>
              <a:rPr kumimoji="0" lang="pl-PL" altLang="pl-PL" sz="1800" b="0" i="0" u="none" strike="noStrike" cap="none" normalizeH="0" baseline="0" dirty="0" err="1">
                <a:ln>
                  <a:noFill/>
                </a:ln>
                <a:solidFill>
                  <a:schemeClr val="tx1"/>
                </a:solidFill>
                <a:effectLst/>
                <a:latin typeface="Arial" panose="020B0604020202020204" pitchFamily="34" charset="0"/>
              </a:rPr>
              <a:t>constructed</a:t>
            </a:r>
            <a:r>
              <a:rPr kumimoji="0" lang="pl-PL" altLang="pl-PL" sz="1800" b="0" i="0" u="none" strike="noStrike" cap="none" normalizeH="0" baseline="0" dirty="0">
                <a:ln>
                  <a:noFill/>
                </a:ln>
                <a:solidFill>
                  <a:schemeClr val="tx1"/>
                </a:solidFill>
                <a:effectLst/>
                <a:latin typeface="Arial" panose="020B0604020202020204" pitchFamily="34" charset="0"/>
              </a:rPr>
              <a:t> and </a:t>
            </a:r>
            <a:r>
              <a:rPr kumimoji="0" lang="pl-PL" altLang="pl-PL" sz="1800" b="0" i="0" u="none" strike="noStrike" cap="none" normalizeH="0" baseline="0" dirty="0" err="1">
                <a:ln>
                  <a:noFill/>
                </a:ln>
                <a:solidFill>
                  <a:schemeClr val="tx1"/>
                </a:solidFill>
                <a:effectLst/>
                <a:latin typeface="Arial" panose="020B0604020202020204" pitchFamily="34" charset="0"/>
              </a:rPr>
              <a:t>hyperparameters</a:t>
            </a:r>
            <a:r>
              <a:rPr kumimoji="0" lang="pl-PL" altLang="pl-PL" sz="1800" b="0" i="0" u="none" strike="noStrike" cap="none" normalizeH="0" baseline="0" dirty="0">
                <a:ln>
                  <a:noFill/>
                </a:ln>
                <a:solidFill>
                  <a:schemeClr val="tx1"/>
                </a:solidFill>
                <a:effectLst/>
                <a:latin typeface="Arial" panose="020B0604020202020204" pitchFamily="34" charset="0"/>
              </a:rPr>
              <a:t> </a:t>
            </a:r>
            <a:r>
              <a:rPr kumimoji="0" lang="pl-PL" altLang="pl-PL" sz="1800" b="0" i="0" u="none" strike="noStrike" cap="none" normalizeH="0" baseline="0" dirty="0" err="1">
                <a:ln>
                  <a:noFill/>
                </a:ln>
                <a:solidFill>
                  <a:schemeClr val="tx1"/>
                </a:solidFill>
                <a:effectLst/>
                <a:latin typeface="Arial" panose="020B0604020202020204" pitchFamily="34" charset="0"/>
              </a:rPr>
              <a:t>were</a:t>
            </a:r>
            <a:r>
              <a:rPr kumimoji="0" lang="pl-PL" altLang="pl-PL" sz="1800" b="0" i="0" u="none" strike="noStrike" cap="none" normalizeH="0" baseline="0" dirty="0">
                <a:ln>
                  <a:noFill/>
                </a:ln>
                <a:solidFill>
                  <a:schemeClr val="tx1"/>
                </a:solidFill>
                <a:effectLst/>
                <a:latin typeface="Arial" panose="020B0604020202020204" pitchFamily="34" charset="0"/>
              </a:rPr>
              <a:t> </a:t>
            </a:r>
            <a:r>
              <a:rPr kumimoji="0" lang="pl-PL" altLang="pl-PL" sz="1800" b="0" i="0" u="none" strike="noStrike" cap="none" normalizeH="0" baseline="0" dirty="0" err="1">
                <a:ln>
                  <a:noFill/>
                </a:ln>
                <a:solidFill>
                  <a:schemeClr val="tx1"/>
                </a:solidFill>
                <a:effectLst/>
                <a:latin typeface="Arial" panose="020B0604020202020204" pitchFamily="34" charset="0"/>
              </a:rPr>
              <a:t>optimized</a:t>
            </a:r>
            <a:r>
              <a:rPr kumimoji="0" lang="pl-PL" altLang="pl-PL" sz="1800" b="0" i="0" u="none" strike="noStrike" cap="none" normalizeH="0" baseline="0" dirty="0">
                <a:ln>
                  <a:noFill/>
                </a:ln>
                <a:solidFill>
                  <a:schemeClr val="tx1"/>
                </a:solidFill>
                <a:effectLst/>
                <a:latin typeface="Arial" panose="020B0604020202020204" pitchFamily="34" charset="0"/>
              </a:rPr>
              <a:t> </a:t>
            </a:r>
            <a:r>
              <a:rPr kumimoji="0" lang="pl-PL" altLang="pl-PL" sz="1800" b="0" i="0" u="none" strike="noStrike" cap="none" normalizeH="0" baseline="0" dirty="0" err="1">
                <a:ln>
                  <a:noFill/>
                </a:ln>
                <a:solidFill>
                  <a:schemeClr val="tx1"/>
                </a:solidFill>
                <a:effectLst/>
                <a:latin typeface="Arial" panose="020B0604020202020204" pitchFamily="34" charset="0"/>
              </a:rPr>
              <a:t>using</a:t>
            </a:r>
            <a:r>
              <a:rPr kumimoji="0" lang="pl-PL" altLang="pl-PL" sz="1800" b="0" i="0" u="none" strike="noStrike" cap="none" normalizeH="0" baseline="0" dirty="0">
                <a:ln>
                  <a:noFill/>
                </a:ln>
                <a:solidFill>
                  <a:schemeClr val="tx1"/>
                </a:solidFill>
                <a:effectLst/>
                <a:latin typeface="Arial" panose="020B0604020202020204" pitchFamily="34" charset="0"/>
              </a:rPr>
              <a:t> </a:t>
            </a:r>
            <a:r>
              <a:rPr kumimoji="0" lang="pl-PL" altLang="pl-PL" sz="1800" b="0" i="0" u="none" strike="noStrike" cap="none" normalizeH="0" baseline="0" dirty="0" err="1">
                <a:ln>
                  <a:noFill/>
                </a:ln>
                <a:solidFill>
                  <a:schemeClr val="tx1"/>
                </a:solidFill>
                <a:effectLst/>
                <a:latin typeface="Arial" panose="020B0604020202020204" pitchFamily="34" charset="0"/>
              </a:rPr>
              <a:t>GridSearchCV</a:t>
            </a:r>
            <a:r>
              <a:rPr kumimoji="0" lang="pl-PL" altLang="pl-PL" sz="1800" b="0" i="0" u="none" strike="noStrike" cap="none" normalizeH="0" baseline="0" dirty="0">
                <a:ln>
                  <a:noFill/>
                </a:ln>
                <a:solidFill>
                  <a:schemeClr val="tx1"/>
                </a:solidFill>
                <a:effectLst/>
                <a:latin typeface="Arial" panose="020B0604020202020204" pitchFamily="34" charset="0"/>
              </a:rPr>
              <a:t>.</a:t>
            </a:r>
          </a:p>
          <a:p>
            <a:pPr marL="342900" marR="0" lvl="0" indent="-342900" algn="l" defTabSz="914400" rtl="0" eaLnBrk="0" fontAlgn="base" latinLnBrk="0" hangingPunct="0">
              <a:lnSpc>
                <a:spcPct val="100000"/>
              </a:lnSpc>
              <a:spcBef>
                <a:spcPct val="0"/>
              </a:spcBef>
              <a:spcAft>
                <a:spcPct val="0"/>
              </a:spcAft>
              <a:buClrTx/>
              <a:buSzTx/>
              <a:buAutoNum type="arabicPeriod"/>
              <a:tabLst/>
            </a:pPr>
            <a:endParaRPr kumimoji="0" lang="pl-PL" altLang="pl-PL"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pl-PL" altLang="pl-PL" sz="1800" b="0" i="0" u="none" strike="noStrike" cap="none" normalizeH="0" baseline="0" dirty="0">
                <a:ln>
                  <a:noFill/>
                </a:ln>
                <a:solidFill>
                  <a:schemeClr val="tx1"/>
                </a:solidFill>
                <a:effectLst/>
                <a:latin typeface="Arial" panose="020B0604020202020204" pitchFamily="34" charset="0"/>
              </a:rPr>
              <a:t>2. </a:t>
            </a:r>
            <a:r>
              <a:rPr kumimoji="0" lang="pl-PL" altLang="pl-PL" sz="1800" b="0" i="0" u="none" strike="noStrike" cap="none" normalizeH="0" baseline="0" dirty="0" err="1">
                <a:ln>
                  <a:noFill/>
                </a:ln>
                <a:solidFill>
                  <a:schemeClr val="tx1"/>
                </a:solidFill>
                <a:effectLst/>
                <a:latin typeface="Arial" panose="020B0604020202020204" pitchFamily="34" charset="0"/>
              </a:rPr>
              <a:t>Accuracy</a:t>
            </a:r>
            <a:r>
              <a:rPr kumimoji="0" lang="pl-PL" altLang="pl-PL" sz="1800" b="0" i="0" u="none" strike="noStrike" cap="none" normalizeH="0" baseline="0" dirty="0">
                <a:ln>
                  <a:noFill/>
                </a:ln>
                <a:solidFill>
                  <a:schemeClr val="tx1"/>
                </a:solidFill>
                <a:effectLst/>
                <a:latin typeface="Arial" panose="020B0604020202020204" pitchFamily="34" charset="0"/>
              </a:rPr>
              <a:t> </a:t>
            </a:r>
            <a:r>
              <a:rPr kumimoji="0" lang="pl-PL" altLang="pl-PL" sz="1800" b="0" i="0" u="none" strike="noStrike" cap="none" normalizeH="0" baseline="0" dirty="0" err="1">
                <a:ln>
                  <a:noFill/>
                </a:ln>
                <a:solidFill>
                  <a:schemeClr val="tx1"/>
                </a:solidFill>
                <a:effectLst/>
                <a:latin typeface="Arial" panose="020B0604020202020204" pitchFamily="34" charset="0"/>
              </a:rPr>
              <a:t>served</a:t>
            </a:r>
            <a:r>
              <a:rPr kumimoji="0" lang="pl-PL" altLang="pl-PL" sz="1800" b="0" i="0" u="none" strike="noStrike" cap="none" normalizeH="0" baseline="0" dirty="0">
                <a:ln>
                  <a:noFill/>
                </a:ln>
                <a:solidFill>
                  <a:schemeClr val="tx1"/>
                </a:solidFill>
                <a:effectLst/>
                <a:latin typeface="Arial" panose="020B0604020202020204" pitchFamily="34" charset="0"/>
              </a:rPr>
              <a:t> as the </a:t>
            </a:r>
            <a:r>
              <a:rPr kumimoji="0" lang="pl-PL" altLang="pl-PL" sz="1800" b="0" i="0" u="none" strike="noStrike" cap="none" normalizeH="0" baseline="0" dirty="0" err="1">
                <a:ln>
                  <a:noFill/>
                </a:ln>
                <a:solidFill>
                  <a:schemeClr val="tx1"/>
                </a:solidFill>
                <a:effectLst/>
                <a:latin typeface="Arial" panose="020B0604020202020204" pitchFamily="34" charset="0"/>
              </a:rPr>
              <a:t>primary</a:t>
            </a:r>
            <a:r>
              <a:rPr kumimoji="0" lang="pl-PL" altLang="pl-PL" sz="1800" b="0" i="0" u="none" strike="noStrike" cap="none" normalizeH="0" baseline="0" dirty="0">
                <a:ln>
                  <a:noFill/>
                </a:ln>
                <a:solidFill>
                  <a:schemeClr val="tx1"/>
                </a:solidFill>
                <a:effectLst/>
                <a:latin typeface="Arial" panose="020B0604020202020204" pitchFamily="34" charset="0"/>
              </a:rPr>
              <a:t> </a:t>
            </a:r>
            <a:r>
              <a:rPr kumimoji="0" lang="pl-PL" altLang="pl-PL" sz="1800" b="0" i="0" u="none" strike="noStrike" cap="none" normalizeH="0" baseline="0" dirty="0" err="1">
                <a:ln>
                  <a:noFill/>
                </a:ln>
                <a:solidFill>
                  <a:schemeClr val="tx1"/>
                </a:solidFill>
                <a:effectLst/>
                <a:latin typeface="Arial" panose="020B0604020202020204" pitchFamily="34" charset="0"/>
              </a:rPr>
              <a:t>metric</a:t>
            </a:r>
            <a:r>
              <a:rPr kumimoji="0" lang="pl-PL" altLang="pl-PL" sz="1800" b="0" i="0" u="none" strike="noStrike" cap="none" normalizeH="0" baseline="0" dirty="0">
                <a:ln>
                  <a:noFill/>
                </a:ln>
                <a:solidFill>
                  <a:schemeClr val="tx1"/>
                </a:solidFill>
                <a:effectLst/>
                <a:latin typeface="Arial" panose="020B0604020202020204" pitchFamily="34" charset="0"/>
              </a:rPr>
              <a:t> for model </a:t>
            </a:r>
            <a:r>
              <a:rPr kumimoji="0" lang="pl-PL" altLang="pl-PL" sz="1800" b="0" i="0" u="none" strike="noStrike" cap="none" normalizeH="0" baseline="0" dirty="0" err="1">
                <a:ln>
                  <a:noFill/>
                </a:ln>
                <a:solidFill>
                  <a:schemeClr val="tx1"/>
                </a:solidFill>
                <a:effectLst/>
                <a:latin typeface="Arial" panose="020B0604020202020204" pitchFamily="34" charset="0"/>
              </a:rPr>
              <a:t>evaluation</a:t>
            </a:r>
            <a:r>
              <a:rPr kumimoji="0" lang="pl-PL" altLang="pl-PL" sz="1800" b="0" i="0" u="none" strike="noStrike" cap="none" normalizeH="0" baseline="0" dirty="0">
                <a:ln>
                  <a:noFill/>
                </a:ln>
                <a:solidFill>
                  <a:schemeClr val="tx1"/>
                </a:solidFill>
                <a:effectLst/>
                <a:latin typeface="Arial" panose="020B0604020202020204" pitchFamily="34" charset="0"/>
              </a:rPr>
              <a:t>, with </a:t>
            </a:r>
            <a:r>
              <a:rPr kumimoji="0" lang="pl-PL" altLang="pl-PL" sz="1800" b="0" i="0" u="none" strike="noStrike" cap="none" normalizeH="0" baseline="0" dirty="0" err="1">
                <a:ln>
                  <a:noFill/>
                </a:ln>
                <a:solidFill>
                  <a:schemeClr val="tx1"/>
                </a:solidFill>
                <a:effectLst/>
                <a:latin typeface="Arial" panose="020B0604020202020204" pitchFamily="34" charset="0"/>
              </a:rPr>
              <a:t>enhancements</a:t>
            </a:r>
            <a:r>
              <a:rPr kumimoji="0" lang="pl-PL" altLang="pl-PL" sz="1800" b="0" i="0" u="none" strike="noStrike" cap="none" normalizeH="0" baseline="0" dirty="0">
                <a:ln>
                  <a:noFill/>
                </a:ln>
                <a:solidFill>
                  <a:schemeClr val="tx1"/>
                </a:solidFill>
                <a:effectLst/>
                <a:latin typeface="Arial" panose="020B0604020202020204" pitchFamily="34" charset="0"/>
              </a:rPr>
              <a:t> </a:t>
            </a:r>
            <a:r>
              <a:rPr kumimoji="0" lang="pl-PL" altLang="pl-PL" sz="1800" b="0" i="0" u="none" strike="noStrike" cap="none" normalizeH="0" baseline="0" dirty="0" err="1">
                <a:ln>
                  <a:noFill/>
                </a:ln>
                <a:solidFill>
                  <a:schemeClr val="tx1"/>
                </a:solidFill>
                <a:effectLst/>
                <a:latin typeface="Arial" panose="020B0604020202020204" pitchFamily="34" charset="0"/>
              </a:rPr>
              <a:t>made</a:t>
            </a:r>
            <a:r>
              <a:rPr kumimoji="0" lang="pl-PL" altLang="pl-PL" sz="1800" b="0" i="0" u="none" strike="noStrike" cap="none" normalizeH="0" baseline="0" dirty="0">
                <a:ln>
                  <a:noFill/>
                </a:ln>
                <a:solidFill>
                  <a:schemeClr val="tx1"/>
                </a:solidFill>
                <a:effectLst/>
                <a:latin typeface="Arial" panose="020B0604020202020204" pitchFamily="34" charset="0"/>
              </a:rPr>
              <a:t> </a:t>
            </a:r>
            <a:r>
              <a:rPr kumimoji="0" lang="pl-PL" altLang="pl-PL" sz="1800" b="0" i="0" u="none" strike="noStrike" cap="none" normalizeH="0" baseline="0" dirty="0" err="1">
                <a:ln>
                  <a:noFill/>
                </a:ln>
                <a:solidFill>
                  <a:schemeClr val="tx1"/>
                </a:solidFill>
                <a:effectLst/>
                <a:latin typeface="Arial" panose="020B0604020202020204" pitchFamily="34" charset="0"/>
              </a:rPr>
              <a:t>through</a:t>
            </a:r>
            <a:r>
              <a:rPr kumimoji="0" lang="pl-PL" altLang="pl-PL" sz="1800" b="0" i="0" u="none" strike="noStrike" cap="none" normalizeH="0" baseline="0" dirty="0">
                <a:ln>
                  <a:noFill/>
                </a:ln>
                <a:solidFill>
                  <a:schemeClr val="tx1"/>
                </a:solidFill>
                <a:effectLst/>
                <a:latin typeface="Arial" panose="020B0604020202020204" pitchFamily="34" charset="0"/>
              </a:rPr>
              <a:t> </a:t>
            </a:r>
            <a:r>
              <a:rPr kumimoji="0" lang="pl-PL" altLang="pl-PL" sz="1800" b="0" i="0" u="none" strike="noStrike" cap="none" normalizeH="0" baseline="0" dirty="0" err="1">
                <a:ln>
                  <a:noFill/>
                </a:ln>
                <a:solidFill>
                  <a:schemeClr val="tx1"/>
                </a:solidFill>
                <a:effectLst/>
                <a:latin typeface="Arial" panose="020B0604020202020204" pitchFamily="34" charset="0"/>
              </a:rPr>
              <a:t>feature</a:t>
            </a:r>
            <a:r>
              <a:rPr kumimoji="0" lang="pl-PL" altLang="pl-PL" sz="1800" b="0" i="0" u="none" strike="noStrike" cap="none" normalizeH="0" baseline="0" dirty="0">
                <a:ln>
                  <a:noFill/>
                </a:ln>
                <a:solidFill>
                  <a:schemeClr val="tx1"/>
                </a:solidFill>
                <a:effectLst/>
                <a:latin typeface="Arial" panose="020B0604020202020204" pitchFamily="34" charset="0"/>
              </a:rPr>
              <a:t> engineering and </a:t>
            </a:r>
            <a:r>
              <a:rPr kumimoji="0" lang="pl-PL" altLang="pl-PL" sz="1800" b="0" i="0" u="none" strike="noStrike" cap="none" normalizeH="0" baseline="0" dirty="0" err="1">
                <a:ln>
                  <a:noFill/>
                </a:ln>
                <a:solidFill>
                  <a:schemeClr val="tx1"/>
                </a:solidFill>
                <a:effectLst/>
                <a:latin typeface="Arial" panose="020B0604020202020204" pitchFamily="34" charset="0"/>
              </a:rPr>
              <a:t>algorithm</a:t>
            </a:r>
            <a:r>
              <a:rPr kumimoji="0" lang="pl-PL" altLang="pl-PL" sz="1800" b="0" i="0" u="none" strike="noStrike" cap="none" normalizeH="0" baseline="0" dirty="0">
                <a:ln>
                  <a:noFill/>
                </a:ln>
                <a:solidFill>
                  <a:schemeClr val="tx1"/>
                </a:solidFill>
                <a:effectLst/>
                <a:latin typeface="Arial" panose="020B0604020202020204" pitchFamily="34" charset="0"/>
              </a:rPr>
              <a:t> </a:t>
            </a:r>
            <a:r>
              <a:rPr kumimoji="0" lang="pl-PL" altLang="pl-PL" sz="1800" b="0" i="0" u="none" strike="noStrike" cap="none" normalizeH="0" baseline="0" dirty="0" err="1">
                <a:ln>
                  <a:noFill/>
                </a:ln>
                <a:solidFill>
                  <a:schemeClr val="tx1"/>
                </a:solidFill>
                <a:effectLst/>
                <a:latin typeface="Arial" panose="020B0604020202020204" pitchFamily="34" charset="0"/>
              </a:rPr>
              <a:t>tuning</a:t>
            </a:r>
            <a:r>
              <a:rPr kumimoji="0" lang="pl-PL" altLang="pl-PL" sz="18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tabLst/>
            </a:pPr>
            <a:endParaRPr kumimoji="0" lang="pl-PL" altLang="pl-PL"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pl-PL" altLang="pl-PL" sz="1800" b="0" i="0" u="none" strike="noStrike" cap="none" normalizeH="0" baseline="0" dirty="0">
                <a:ln>
                  <a:noFill/>
                </a:ln>
                <a:solidFill>
                  <a:schemeClr val="tx1"/>
                </a:solidFill>
                <a:effectLst/>
                <a:latin typeface="Arial" panose="020B0604020202020204" pitchFamily="34" charset="0"/>
              </a:rPr>
              <a:t>3. The most </a:t>
            </a:r>
            <a:r>
              <a:rPr kumimoji="0" lang="pl-PL" altLang="pl-PL" sz="1800" b="0" i="0" u="none" strike="noStrike" cap="none" normalizeH="0" baseline="0" dirty="0" err="1">
                <a:ln>
                  <a:noFill/>
                </a:ln>
                <a:solidFill>
                  <a:schemeClr val="tx1"/>
                </a:solidFill>
                <a:effectLst/>
                <a:latin typeface="Arial" panose="020B0604020202020204" pitchFamily="34" charset="0"/>
              </a:rPr>
              <a:t>effective</a:t>
            </a:r>
            <a:r>
              <a:rPr kumimoji="0" lang="pl-PL" altLang="pl-PL" sz="1800" b="0" i="0" u="none" strike="noStrike" cap="none" normalizeH="0" baseline="0" dirty="0">
                <a:ln>
                  <a:noFill/>
                </a:ln>
                <a:solidFill>
                  <a:schemeClr val="tx1"/>
                </a:solidFill>
                <a:effectLst/>
                <a:latin typeface="Arial" panose="020B0604020202020204" pitchFamily="34" charset="0"/>
              </a:rPr>
              <a:t> </a:t>
            </a:r>
            <a:r>
              <a:rPr kumimoji="0" lang="pl-PL" altLang="pl-PL" sz="1800" b="0" i="0" u="none" strike="noStrike" cap="none" normalizeH="0" baseline="0" dirty="0" err="1">
                <a:ln>
                  <a:noFill/>
                </a:ln>
                <a:solidFill>
                  <a:schemeClr val="tx1"/>
                </a:solidFill>
                <a:effectLst/>
                <a:latin typeface="Arial" panose="020B0604020202020204" pitchFamily="34" charset="0"/>
              </a:rPr>
              <a:t>classification</a:t>
            </a:r>
            <a:r>
              <a:rPr kumimoji="0" lang="pl-PL" altLang="pl-PL" sz="1800" b="0" i="0" u="none" strike="noStrike" cap="none" normalizeH="0" baseline="0" dirty="0">
                <a:ln>
                  <a:noFill/>
                </a:ln>
                <a:solidFill>
                  <a:schemeClr val="tx1"/>
                </a:solidFill>
                <a:effectLst/>
                <a:latin typeface="Arial" panose="020B0604020202020204" pitchFamily="34" charset="0"/>
              </a:rPr>
              <a:t> model was </a:t>
            </a:r>
            <a:r>
              <a:rPr kumimoji="0" lang="pl-PL" altLang="pl-PL" sz="1800" b="0" i="0" u="none" strike="noStrike" cap="none" normalizeH="0" baseline="0" dirty="0" err="1">
                <a:ln>
                  <a:noFill/>
                </a:ln>
                <a:solidFill>
                  <a:schemeClr val="tx1"/>
                </a:solidFill>
                <a:effectLst/>
                <a:latin typeface="Arial" panose="020B0604020202020204" pitchFamily="34" charset="0"/>
              </a:rPr>
              <a:t>identified</a:t>
            </a:r>
            <a:r>
              <a:rPr kumimoji="0" lang="pl-PL" altLang="pl-PL" sz="1800" b="0" i="0" u="none" strike="noStrike" cap="none" normalizeH="0" baseline="0" dirty="0">
                <a:ln>
                  <a:noFill/>
                </a:ln>
                <a:solidFill>
                  <a:schemeClr val="tx1"/>
                </a:solidFill>
                <a:effectLst/>
                <a:latin typeface="Arial" panose="020B0604020202020204" pitchFamily="34" charset="0"/>
              </a:rPr>
              <a:t> </a:t>
            </a:r>
            <a:r>
              <a:rPr kumimoji="0" lang="pl-PL" altLang="pl-PL" sz="1800" b="0" i="0" u="none" strike="noStrike" cap="none" normalizeH="0" baseline="0" dirty="0" err="1">
                <a:ln>
                  <a:noFill/>
                </a:ln>
                <a:solidFill>
                  <a:schemeClr val="tx1"/>
                </a:solidFill>
                <a:effectLst/>
                <a:latin typeface="Arial" panose="020B0604020202020204" pitchFamily="34" charset="0"/>
              </a:rPr>
              <a:t>through</a:t>
            </a:r>
            <a:r>
              <a:rPr kumimoji="0" lang="pl-PL" altLang="pl-PL" sz="1800" b="0" i="0" u="none" strike="noStrike" cap="none" normalizeH="0" baseline="0" dirty="0">
                <a:ln>
                  <a:noFill/>
                </a:ln>
                <a:solidFill>
                  <a:schemeClr val="tx1"/>
                </a:solidFill>
                <a:effectLst/>
                <a:latin typeface="Arial" panose="020B0604020202020204" pitchFamily="34" charset="0"/>
              </a:rPr>
              <a:t> </a:t>
            </a:r>
            <a:r>
              <a:rPr kumimoji="0" lang="pl-PL" altLang="pl-PL" sz="1800" b="0" i="0" u="none" strike="noStrike" cap="none" normalizeH="0" baseline="0" dirty="0" err="1">
                <a:ln>
                  <a:noFill/>
                </a:ln>
                <a:solidFill>
                  <a:schemeClr val="tx1"/>
                </a:solidFill>
                <a:effectLst/>
                <a:latin typeface="Arial" panose="020B0604020202020204" pitchFamily="34" charset="0"/>
              </a:rPr>
              <a:t>experimentation</a:t>
            </a:r>
            <a:r>
              <a:rPr kumimoji="0" lang="pl-PL" altLang="pl-PL" sz="1800" b="0" i="0" u="none" strike="noStrike" cap="none" normalizeH="0" baseline="0" dirty="0">
                <a:ln>
                  <a:noFill/>
                </a:ln>
                <a:solidFill>
                  <a:schemeClr val="tx1"/>
                </a:solidFill>
                <a:effectLst/>
                <a:latin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tabLst/>
            </a:pPr>
            <a:endParaRPr kumimoji="0" lang="pl-PL" altLang="pl-PL"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pl-PL" altLang="pl-PL" sz="1800" b="0" i="0" u="none" strike="noStrike" cap="none" normalizeH="0" baseline="0" dirty="0">
                <a:ln>
                  <a:noFill/>
                </a:ln>
                <a:solidFill>
                  <a:schemeClr val="tx1"/>
                </a:solidFill>
                <a:effectLst/>
                <a:latin typeface="Arial" panose="020B0604020202020204" pitchFamily="34" charset="0"/>
              </a:rPr>
              <a:t>4. Data was </a:t>
            </a:r>
            <a:r>
              <a:rPr kumimoji="0" lang="pl-PL" altLang="pl-PL" sz="1800" b="0" i="0" u="none" strike="noStrike" cap="none" normalizeH="0" baseline="0" dirty="0" err="1">
                <a:ln>
                  <a:noFill/>
                </a:ln>
                <a:solidFill>
                  <a:schemeClr val="tx1"/>
                </a:solidFill>
                <a:effectLst/>
                <a:latin typeface="Arial" panose="020B0604020202020204" pitchFamily="34" charset="0"/>
              </a:rPr>
              <a:t>imported</a:t>
            </a:r>
            <a:r>
              <a:rPr kumimoji="0" lang="pl-PL" altLang="pl-PL" sz="1800" b="0" i="0" u="none" strike="noStrike" cap="none" normalizeH="0" baseline="0" dirty="0">
                <a:ln>
                  <a:noFill/>
                </a:ln>
                <a:solidFill>
                  <a:schemeClr val="tx1"/>
                </a:solidFill>
                <a:effectLst/>
                <a:latin typeface="Arial" panose="020B0604020202020204" pitchFamily="34" charset="0"/>
              </a:rPr>
              <a:t> </a:t>
            </a:r>
            <a:r>
              <a:rPr kumimoji="0" lang="pl-PL" altLang="pl-PL" sz="1800" b="0" i="0" u="none" strike="noStrike" cap="none" normalizeH="0" baseline="0" dirty="0" err="1">
                <a:ln>
                  <a:noFill/>
                </a:ln>
                <a:solidFill>
                  <a:schemeClr val="tx1"/>
                </a:solidFill>
                <a:effectLst/>
                <a:latin typeface="Arial" panose="020B0604020202020204" pitchFamily="34" charset="0"/>
              </a:rPr>
              <a:t>using</a:t>
            </a:r>
            <a:r>
              <a:rPr kumimoji="0" lang="pl-PL" altLang="pl-PL" sz="1800" b="0" i="0" u="none" strike="noStrike" cap="none" normalizeH="0" baseline="0" dirty="0">
                <a:ln>
                  <a:noFill/>
                </a:ln>
                <a:solidFill>
                  <a:schemeClr val="tx1"/>
                </a:solidFill>
                <a:effectLst/>
                <a:latin typeface="Arial" panose="020B0604020202020204" pitchFamily="34" charset="0"/>
              </a:rPr>
              <a:t> </a:t>
            </a:r>
            <a:r>
              <a:rPr kumimoji="0" lang="pl-PL" altLang="pl-PL" sz="1800" b="0" i="0" u="none" strike="noStrike" cap="none" normalizeH="0" baseline="0" dirty="0" err="1">
                <a:ln>
                  <a:noFill/>
                </a:ln>
                <a:solidFill>
                  <a:schemeClr val="tx1"/>
                </a:solidFill>
                <a:effectLst/>
                <a:latin typeface="Arial" panose="020B0604020202020204" pitchFamily="34" charset="0"/>
              </a:rPr>
              <a:t>numpy</a:t>
            </a:r>
            <a:r>
              <a:rPr kumimoji="0" lang="pl-PL" altLang="pl-PL" sz="1800" b="0" i="0" u="none" strike="noStrike" cap="none" normalizeH="0" baseline="0" dirty="0">
                <a:ln>
                  <a:noFill/>
                </a:ln>
                <a:solidFill>
                  <a:schemeClr val="tx1"/>
                </a:solidFill>
                <a:effectLst/>
                <a:latin typeface="Arial" panose="020B0604020202020204" pitchFamily="34" charset="0"/>
              </a:rPr>
              <a:t> and </a:t>
            </a:r>
            <a:r>
              <a:rPr kumimoji="0" lang="pl-PL" altLang="pl-PL" sz="1800" b="0" i="0" u="none" strike="noStrike" cap="none" normalizeH="0" baseline="0" dirty="0" err="1">
                <a:ln>
                  <a:noFill/>
                </a:ln>
                <a:solidFill>
                  <a:schemeClr val="tx1"/>
                </a:solidFill>
                <a:effectLst/>
                <a:latin typeface="Arial" panose="020B0604020202020204" pitchFamily="34" charset="0"/>
              </a:rPr>
              <a:t>pandas</a:t>
            </a:r>
            <a:r>
              <a:rPr kumimoji="0" lang="pl-PL" altLang="pl-PL" sz="1800" b="0" i="0" u="none" strike="noStrike" cap="none" normalizeH="0" baseline="0" dirty="0">
                <a:ln>
                  <a:noFill/>
                </a:ln>
                <a:solidFill>
                  <a:schemeClr val="tx1"/>
                </a:solidFill>
                <a:effectLst/>
                <a:latin typeface="Arial" panose="020B0604020202020204" pitchFamily="34" charset="0"/>
              </a:rPr>
              <a:t>, </a:t>
            </a:r>
            <a:r>
              <a:rPr kumimoji="0" lang="pl-PL" altLang="pl-PL" sz="1800" b="0" i="0" u="none" strike="noStrike" cap="none" normalizeH="0" baseline="0" dirty="0" err="1">
                <a:ln>
                  <a:noFill/>
                </a:ln>
                <a:solidFill>
                  <a:schemeClr val="tx1"/>
                </a:solidFill>
                <a:effectLst/>
                <a:latin typeface="Arial" panose="020B0604020202020204" pitchFamily="34" charset="0"/>
              </a:rPr>
              <a:t>processed</a:t>
            </a:r>
            <a:r>
              <a:rPr kumimoji="0" lang="pl-PL" altLang="pl-PL" sz="1800" b="0" i="0" u="none" strike="noStrike" cap="none" normalizeH="0" baseline="0" dirty="0">
                <a:ln>
                  <a:noFill/>
                </a:ln>
                <a:solidFill>
                  <a:schemeClr val="tx1"/>
                </a:solidFill>
                <a:effectLst/>
                <a:latin typeface="Arial" panose="020B0604020202020204" pitchFamily="34" charset="0"/>
              </a:rPr>
              <a:t>, and </a:t>
            </a:r>
            <a:r>
              <a:rPr kumimoji="0" lang="pl-PL" altLang="pl-PL" sz="1800" b="0" i="0" u="none" strike="noStrike" cap="none" normalizeH="0" baseline="0" dirty="0" err="1">
                <a:ln>
                  <a:noFill/>
                </a:ln>
                <a:solidFill>
                  <a:schemeClr val="tx1"/>
                </a:solidFill>
                <a:effectLst/>
                <a:latin typeface="Arial" panose="020B0604020202020204" pitchFamily="34" charset="0"/>
              </a:rPr>
              <a:t>divided</a:t>
            </a:r>
            <a:r>
              <a:rPr kumimoji="0" lang="pl-PL" altLang="pl-PL" sz="1800" b="0" i="0" u="none" strike="noStrike" cap="none" normalizeH="0" baseline="0" dirty="0">
                <a:ln>
                  <a:noFill/>
                </a:ln>
                <a:solidFill>
                  <a:schemeClr val="tx1"/>
                </a:solidFill>
                <a:effectLst/>
                <a:latin typeface="Arial" panose="020B0604020202020204" pitchFamily="34" charset="0"/>
              </a:rPr>
              <a:t> </a:t>
            </a:r>
            <a:r>
              <a:rPr kumimoji="0" lang="pl-PL" altLang="pl-PL" sz="1800" b="0" i="0" u="none" strike="noStrike" cap="none" normalizeH="0" baseline="0" dirty="0" err="1">
                <a:ln>
                  <a:noFill/>
                </a:ln>
                <a:solidFill>
                  <a:schemeClr val="tx1"/>
                </a:solidFill>
                <a:effectLst/>
                <a:latin typeface="Arial" panose="020B0604020202020204" pitchFamily="34" charset="0"/>
              </a:rPr>
              <a:t>into</a:t>
            </a:r>
            <a:r>
              <a:rPr kumimoji="0" lang="pl-PL" altLang="pl-PL" sz="1800" b="0" i="0" u="none" strike="noStrike" cap="none" normalizeH="0" baseline="0" dirty="0">
                <a:ln>
                  <a:noFill/>
                </a:ln>
                <a:solidFill>
                  <a:schemeClr val="tx1"/>
                </a:solidFill>
                <a:effectLst/>
                <a:latin typeface="Arial" panose="020B0604020202020204" pitchFamily="34" charset="0"/>
              </a:rPr>
              <a:t> </a:t>
            </a:r>
            <a:r>
              <a:rPr kumimoji="0" lang="pl-PL" altLang="pl-PL" sz="1800" b="0" i="0" u="none" strike="noStrike" cap="none" normalizeH="0" baseline="0" dirty="0" err="1">
                <a:ln>
                  <a:noFill/>
                </a:ln>
                <a:solidFill>
                  <a:schemeClr val="tx1"/>
                </a:solidFill>
                <a:effectLst/>
                <a:latin typeface="Arial" panose="020B0604020202020204" pitchFamily="34" charset="0"/>
              </a:rPr>
              <a:t>training</a:t>
            </a:r>
            <a:r>
              <a:rPr kumimoji="0" lang="pl-PL" altLang="pl-PL" sz="1800" b="0" i="0" u="none" strike="noStrike" cap="none" normalizeH="0" baseline="0" dirty="0">
                <a:ln>
                  <a:noFill/>
                </a:ln>
                <a:solidFill>
                  <a:schemeClr val="tx1"/>
                </a:solidFill>
                <a:effectLst/>
                <a:latin typeface="Arial" panose="020B0604020202020204" pitchFamily="34" charset="0"/>
              </a:rPr>
              <a:t> and </a:t>
            </a:r>
            <a:r>
              <a:rPr kumimoji="0" lang="pl-PL" altLang="pl-PL" sz="1800" b="0" i="0" u="none" strike="noStrike" cap="none" normalizeH="0" baseline="0" dirty="0" err="1">
                <a:ln>
                  <a:noFill/>
                </a:ln>
                <a:solidFill>
                  <a:schemeClr val="tx1"/>
                </a:solidFill>
                <a:effectLst/>
                <a:latin typeface="Arial" panose="020B0604020202020204" pitchFamily="34" charset="0"/>
              </a:rPr>
              <a:t>testing</a:t>
            </a:r>
            <a:r>
              <a:rPr kumimoji="0" lang="pl-PL" altLang="pl-PL" sz="1800" b="0" i="0" u="none" strike="noStrike" cap="none" normalizeH="0" baseline="0" dirty="0">
                <a:ln>
                  <a:noFill/>
                </a:ln>
                <a:solidFill>
                  <a:schemeClr val="tx1"/>
                </a:solidFill>
                <a:effectLst/>
                <a:latin typeface="Arial" panose="020B0604020202020204" pitchFamily="34" charset="0"/>
              </a:rPr>
              <a:t> </a:t>
            </a:r>
            <a:r>
              <a:rPr kumimoji="0" lang="pl-PL" altLang="pl-PL" sz="1800" b="0" i="0" u="none" strike="noStrike" cap="none" normalizeH="0" baseline="0" dirty="0" err="1">
                <a:ln>
                  <a:noFill/>
                </a:ln>
                <a:solidFill>
                  <a:schemeClr val="tx1"/>
                </a:solidFill>
                <a:effectLst/>
                <a:latin typeface="Arial" panose="020B0604020202020204" pitchFamily="34" charset="0"/>
              </a:rPr>
              <a:t>sets</a:t>
            </a:r>
            <a:r>
              <a:rPr kumimoji="0" lang="pl-PL" altLang="pl-PL" sz="1800" b="0" i="0" u="none" strike="noStrike" cap="none" normalizeH="0" baseline="0" dirty="0">
                <a:ln>
                  <a:noFill/>
                </a:ln>
                <a:solidFill>
                  <a:schemeClr val="tx1"/>
                </a:solidFill>
                <a:effectLst/>
                <a:latin typeface="Arial" panose="020B0604020202020204" pitchFamily="34" charset="0"/>
              </a:rPr>
              <a:t>.</a:t>
            </a:r>
          </a:p>
        </p:txBody>
      </p:sp>
      <p:sp>
        <p:nvSpPr>
          <p:cNvPr id="9" name="Rectangle 2">
            <a:extLst>
              <a:ext uri="{FF2B5EF4-FFF2-40B4-BE49-F238E27FC236}">
                <a16:creationId xmlns:a16="http://schemas.microsoft.com/office/drawing/2014/main" id="{4CE262A3-13A9-632E-EB64-DCAF40BE735F}"/>
              </a:ext>
            </a:extLst>
          </p:cNvPr>
          <p:cNvSpPr>
            <a:spLocks noChangeArrowheads="1"/>
          </p:cNvSpPr>
          <p:nvPr/>
        </p:nvSpPr>
        <p:spPr bwMode="auto">
          <a:xfrm>
            <a:off x="2209800" y="6542529"/>
            <a:ext cx="3200400"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pl-PL" altLang="pl-PL" sz="1400" b="0" i="0" u="none" strike="noStrike" cap="none" normalizeH="0" baseline="0" dirty="0">
                <a:ln>
                  <a:noFill/>
                </a:ln>
                <a:solidFill>
                  <a:schemeClr val="tx1"/>
                </a:solidFill>
                <a:effectLst/>
                <a:latin typeface="Calibri" panose="020F0502020204030204" pitchFamily="34" charset="0"/>
                <a:ea typeface="Times New Roman" panose="02020603050405020304" pitchFamily="18" charset="0"/>
                <a:cs typeface="Calibri" panose="020F0502020204030204" pitchFamily="34" charset="0"/>
                <a:hlinkClick r:id="rId2"/>
              </a:rPr>
              <a:t>Machine Learning </a:t>
            </a:r>
            <a:r>
              <a:rPr kumimoji="0" lang="pl-PL" altLang="pl-PL" sz="1400" b="0" i="0" u="none" strike="noStrike" cap="none" normalizeH="0" baseline="0" dirty="0" err="1">
                <a:ln>
                  <a:noFill/>
                </a:ln>
                <a:solidFill>
                  <a:schemeClr val="tx1"/>
                </a:solidFill>
                <a:effectLst/>
                <a:latin typeface="Calibri" panose="020F0502020204030204" pitchFamily="34" charset="0"/>
                <a:ea typeface="Times New Roman" panose="02020603050405020304" pitchFamily="18" charset="0"/>
                <a:cs typeface="Calibri" panose="020F0502020204030204" pitchFamily="34" charset="0"/>
                <a:hlinkClick r:id="rId2"/>
              </a:rPr>
              <a:t>Prediction.ipynb</a:t>
            </a:r>
            <a:r>
              <a:rPr kumimoji="0" lang="pl-PL" altLang="pl-PL" sz="1400" b="0" i="0" u="none" strike="noStrike" cap="none" normalizeH="0" baseline="0" dirty="0">
                <a:ln>
                  <a:noFill/>
                </a:ln>
                <a:solidFill>
                  <a:schemeClr val="tx1"/>
                </a:solidFill>
                <a:effectLst/>
              </a:rPr>
              <a:t> </a:t>
            </a:r>
            <a:endParaRPr kumimoji="0" lang="pl-PL" altLang="pl-PL" sz="1400" b="0" i="0" u="none" strike="noStrike" cap="none" normalizeH="0" baseline="0" dirty="0">
              <a:ln>
                <a:noFill/>
              </a:ln>
              <a:solidFill>
                <a:schemeClr val="tx1"/>
              </a:solidFill>
              <a:effectLst/>
              <a:latin typeface="Arial" panose="020B0604020202020204" pitchFamily="34" charset="0"/>
            </a:endParaRPr>
          </a:p>
        </p:txBody>
      </p:sp>
      <p:sp>
        <p:nvSpPr>
          <p:cNvPr id="11" name="pole tekstowe 10">
            <a:extLst>
              <a:ext uri="{FF2B5EF4-FFF2-40B4-BE49-F238E27FC236}">
                <a16:creationId xmlns:a16="http://schemas.microsoft.com/office/drawing/2014/main" id="{5D98353B-FC38-FC44-400B-280525297A3E}"/>
              </a:ext>
            </a:extLst>
          </p:cNvPr>
          <p:cNvSpPr txBox="1"/>
          <p:nvPr/>
        </p:nvSpPr>
        <p:spPr>
          <a:xfrm>
            <a:off x="-76200" y="6488668"/>
            <a:ext cx="2438400" cy="369332"/>
          </a:xfrm>
          <a:prstGeom prst="rect">
            <a:avLst/>
          </a:prstGeom>
          <a:noFill/>
        </p:spPr>
        <p:txBody>
          <a:bodyPr wrap="square">
            <a:spAutoFit/>
          </a:bodyPr>
          <a:lstStyle/>
          <a:p>
            <a:r>
              <a:rPr lang="pl-PL" sz="1800" dirty="0"/>
              <a:t>GitHub link </a:t>
            </a:r>
            <a:r>
              <a:rPr lang="pl-PL" sz="1800" dirty="0" err="1"/>
              <a:t>reference</a:t>
            </a:r>
            <a:r>
              <a:rPr lang="pl-PL" dirty="0"/>
              <a:t>:</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35434" y="1535175"/>
            <a:ext cx="10662536" cy="4937890"/>
          </a:xfrm>
          <a:prstGeom prst="rect">
            <a:avLst/>
          </a:prstGeom>
        </p:spPr>
        <p:txBody>
          <a:bodyPr vert="horz" wrap="square" lIns="0" tIns="186055" rIns="0" bIns="0" rtlCol="0">
            <a:spAutoFit/>
          </a:bodyPr>
          <a:lstStyle/>
          <a:p>
            <a:pPr marL="469900" indent="-457200">
              <a:lnSpc>
                <a:spcPct val="100000"/>
              </a:lnSpc>
              <a:spcBef>
                <a:spcPts val="1370"/>
              </a:spcBef>
              <a:buAutoNum type="arabicPeriod"/>
              <a:tabLst>
                <a:tab pos="240665" algn="l"/>
              </a:tabLst>
            </a:pPr>
            <a:r>
              <a:rPr lang="en-US" sz="2400" dirty="0"/>
              <a:t>Logistic Regression (LR), Support Vector Machines (SVM), and K-Nearest Neighbors (KNN) are the most effective models for predicting outcomes in this dataset.</a:t>
            </a:r>
            <a:endParaRPr lang="pl-PL" sz="2400" dirty="0"/>
          </a:p>
          <a:p>
            <a:pPr marL="469900" indent="-457200">
              <a:lnSpc>
                <a:spcPct val="100000"/>
              </a:lnSpc>
              <a:spcBef>
                <a:spcPts val="1370"/>
              </a:spcBef>
              <a:buAutoNum type="arabicPeriod"/>
              <a:tabLst>
                <a:tab pos="240665" algn="l"/>
              </a:tabLst>
            </a:pPr>
            <a:r>
              <a:rPr lang="en-US" sz="2400" dirty="0"/>
              <a:t>Payloads with lower weight demonstrate better performance compared to heavier ones.</a:t>
            </a:r>
            <a:endParaRPr lang="pl-PL" sz="2400" dirty="0"/>
          </a:p>
          <a:p>
            <a:pPr marL="469900" indent="-457200">
              <a:lnSpc>
                <a:spcPct val="100000"/>
              </a:lnSpc>
              <a:spcBef>
                <a:spcPts val="1370"/>
              </a:spcBef>
              <a:buAutoNum type="arabicPeriod"/>
              <a:tabLst>
                <a:tab pos="240665" algn="l"/>
              </a:tabLst>
            </a:pPr>
            <a:r>
              <a:rPr lang="en-US" sz="2400" dirty="0"/>
              <a:t>The probability of a SpaceX launch succeeding increases with the accumulated years of experience, indicating a trend towards increasingly successful launches over time.</a:t>
            </a:r>
            <a:endParaRPr lang="pl-PL" sz="2400" dirty="0"/>
          </a:p>
          <a:p>
            <a:pPr marL="469900" indent="-457200">
              <a:lnSpc>
                <a:spcPct val="100000"/>
              </a:lnSpc>
              <a:spcBef>
                <a:spcPts val="1370"/>
              </a:spcBef>
              <a:buAutoNum type="arabicPeriod"/>
              <a:tabLst>
                <a:tab pos="240665" algn="l"/>
              </a:tabLst>
            </a:pPr>
            <a:r>
              <a:rPr lang="en-US" sz="2400" dirty="0"/>
              <a:t>Launch Complex 39A at Kennedy Space Center boasts the highest number of successful launches among all launch sites.</a:t>
            </a:r>
            <a:endParaRPr lang="pl-PL" sz="2400" spc="-10" dirty="0">
              <a:solidFill>
                <a:srgbClr val="292929"/>
              </a:solidFill>
              <a:latin typeface="Arial"/>
              <a:cs typeface="Arial"/>
            </a:endParaRPr>
          </a:p>
          <a:p>
            <a:pPr marL="240665" indent="-227965">
              <a:lnSpc>
                <a:spcPct val="100000"/>
              </a:lnSpc>
              <a:spcBef>
                <a:spcPts val="1370"/>
              </a:spcBef>
              <a:buChar char="•"/>
              <a:tabLst>
                <a:tab pos="240665" algn="l"/>
              </a:tabLst>
            </a:pPr>
            <a:endParaRPr lang="en-US" sz="2200" dirty="0">
              <a:latin typeface="Arial"/>
              <a:cs typeface="Arial"/>
            </a:endParaRPr>
          </a:p>
        </p:txBody>
      </p:sp>
      <p:sp>
        <p:nvSpPr>
          <p:cNvPr id="3" name="object 3"/>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160" dirty="0"/>
              <a:t>Results</a:t>
            </a: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839"/>
              </a:lnSpc>
            </a:pPr>
            <a:fld id="{81D60167-4931-47E6-BA6A-407CBD079E47}" type="slidenum">
              <a:rPr spc="100" dirty="0"/>
              <a:t>16</a:t>
            </a:fld>
            <a:endParaRPr spc="10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32327" y="-20782"/>
            <a:ext cx="12192000" cy="6857999"/>
          </a:xfrm>
          <a:prstGeom prst="rect">
            <a:avLst/>
          </a:prstGeom>
        </p:spPr>
      </p:pic>
      <p:sp>
        <p:nvSpPr>
          <p:cNvPr id="3" name="object 3"/>
          <p:cNvSpPr/>
          <p:nvPr/>
        </p:nvSpPr>
        <p:spPr>
          <a:xfrm>
            <a:off x="797970" y="2529751"/>
            <a:ext cx="1058545" cy="369570"/>
          </a:xfrm>
          <a:custGeom>
            <a:avLst/>
            <a:gdLst/>
            <a:ahLst/>
            <a:cxnLst/>
            <a:rect l="l" t="t" r="r" b="b"/>
            <a:pathLst>
              <a:path w="1058545" h="369569">
                <a:moveTo>
                  <a:pt x="1058299" y="0"/>
                </a:moveTo>
                <a:lnTo>
                  <a:pt x="0" y="0"/>
                </a:lnTo>
                <a:lnTo>
                  <a:pt x="0" y="369328"/>
                </a:lnTo>
                <a:lnTo>
                  <a:pt x="1058299" y="369328"/>
                </a:lnTo>
                <a:lnTo>
                  <a:pt x="1058299" y="0"/>
                </a:lnTo>
                <a:close/>
              </a:path>
            </a:pathLst>
          </a:custGeom>
          <a:solidFill>
            <a:srgbClr val="0948CB"/>
          </a:solidFill>
        </p:spPr>
        <p:txBody>
          <a:bodyPr wrap="square" lIns="0" tIns="0" rIns="0" bIns="0" rtlCol="0"/>
          <a:lstStyle/>
          <a:p>
            <a:endParaRPr/>
          </a:p>
        </p:txBody>
      </p:sp>
      <p:sp>
        <p:nvSpPr>
          <p:cNvPr id="4" name="object 4"/>
          <p:cNvSpPr txBox="1"/>
          <p:nvPr/>
        </p:nvSpPr>
        <p:spPr>
          <a:xfrm>
            <a:off x="876710" y="2550667"/>
            <a:ext cx="879475"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FFFFFF"/>
                </a:solidFill>
                <a:latin typeface="Carlito"/>
                <a:cs typeface="Carlito"/>
              </a:rPr>
              <a:t>Section</a:t>
            </a:r>
            <a:r>
              <a:rPr sz="1800" spc="-55" dirty="0">
                <a:solidFill>
                  <a:srgbClr val="FFFFFF"/>
                </a:solidFill>
                <a:latin typeface="Carlito"/>
                <a:cs typeface="Carlito"/>
              </a:rPr>
              <a:t> </a:t>
            </a:r>
            <a:r>
              <a:rPr sz="1800" spc="-60" dirty="0">
                <a:solidFill>
                  <a:srgbClr val="FFFFFF"/>
                </a:solidFill>
                <a:latin typeface="Carlito"/>
                <a:cs typeface="Carlito"/>
              </a:rPr>
              <a:t>2</a:t>
            </a:r>
            <a:endParaRPr sz="1800">
              <a:latin typeface="Carlito"/>
              <a:cs typeface="Carlito"/>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00456" y="1752600"/>
            <a:ext cx="10791088" cy="1026562"/>
          </a:xfrm>
          <a:prstGeom prst="rect">
            <a:avLst/>
          </a:prstGeom>
        </p:spPr>
        <p:txBody>
          <a:bodyPr vert="horz" wrap="square" lIns="0" tIns="26034" rIns="0" bIns="0" rtlCol="0">
            <a:spAutoFit/>
          </a:bodyPr>
          <a:lstStyle/>
          <a:p>
            <a:pPr marL="12700" marR="5080">
              <a:lnSpc>
                <a:spcPts val="2620"/>
              </a:lnSpc>
              <a:spcBef>
                <a:spcPts val="204"/>
              </a:spcBef>
              <a:tabLst>
                <a:tab pos="241300" algn="l"/>
              </a:tabLst>
            </a:pPr>
            <a:r>
              <a:rPr lang="en-US" sz="2400" dirty="0"/>
              <a:t>The total number of launches from Launch Complex 40 at Cape Canaveral Space Launch Complex (CCAFS SLC-40) is notably higher than from other launch sites.</a:t>
            </a:r>
            <a:endParaRPr sz="2200" dirty="0">
              <a:latin typeface="Arial"/>
              <a:cs typeface="Arial"/>
            </a:endParaRPr>
          </a:p>
        </p:txBody>
      </p:sp>
      <p:sp>
        <p:nvSpPr>
          <p:cNvPr id="3" name="object 3"/>
          <p:cNvSpPr txBox="1">
            <a:spLocks noGrp="1"/>
          </p:cNvSpPr>
          <p:nvPr>
            <p:ph type="title"/>
          </p:nvPr>
        </p:nvSpPr>
        <p:spPr>
          <a:xfrm>
            <a:off x="848751" y="413510"/>
            <a:ext cx="6012815" cy="589280"/>
          </a:xfrm>
          <a:prstGeom prst="rect">
            <a:avLst/>
          </a:prstGeom>
        </p:spPr>
        <p:txBody>
          <a:bodyPr vert="horz" wrap="square" lIns="0" tIns="12700" rIns="0" bIns="0" rtlCol="0">
            <a:spAutoFit/>
          </a:bodyPr>
          <a:lstStyle/>
          <a:p>
            <a:pPr marL="12700">
              <a:lnSpc>
                <a:spcPct val="100000"/>
              </a:lnSpc>
              <a:spcBef>
                <a:spcPts val="100"/>
              </a:spcBef>
            </a:pPr>
            <a:r>
              <a:rPr dirty="0"/>
              <a:t>Flight</a:t>
            </a:r>
            <a:r>
              <a:rPr spc="-140" dirty="0"/>
              <a:t> </a:t>
            </a:r>
            <a:r>
              <a:rPr spc="-95" dirty="0"/>
              <a:t>Number</a:t>
            </a:r>
            <a:r>
              <a:rPr spc="-110" dirty="0"/>
              <a:t> </a:t>
            </a:r>
            <a:r>
              <a:rPr spc="-170" dirty="0"/>
              <a:t>vs.</a:t>
            </a:r>
            <a:r>
              <a:rPr spc="-85" dirty="0"/>
              <a:t> </a:t>
            </a:r>
            <a:r>
              <a:rPr spc="-130" dirty="0"/>
              <a:t>Launch</a:t>
            </a:r>
            <a:r>
              <a:rPr spc="-114" dirty="0"/>
              <a:t> </a:t>
            </a:r>
            <a:r>
              <a:rPr spc="-35" dirty="0"/>
              <a:t>Site</a:t>
            </a: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839"/>
              </a:lnSpc>
            </a:pPr>
            <a:fld id="{81D60167-4931-47E6-BA6A-407CBD079E47}" type="slidenum">
              <a:rPr spc="100" dirty="0"/>
              <a:t>18</a:t>
            </a:fld>
            <a:endParaRPr spc="100" dirty="0"/>
          </a:p>
        </p:txBody>
      </p:sp>
      <p:pic>
        <p:nvPicPr>
          <p:cNvPr id="7" name="Obraz 6">
            <a:extLst>
              <a:ext uri="{FF2B5EF4-FFF2-40B4-BE49-F238E27FC236}">
                <a16:creationId xmlns:a16="http://schemas.microsoft.com/office/drawing/2014/main" id="{5B5BE5DB-5840-C8D9-A6EB-B8ADF2F3C3EB}"/>
              </a:ext>
            </a:extLst>
          </p:cNvPr>
          <p:cNvPicPr>
            <a:picLocks noChangeAspect="1"/>
          </p:cNvPicPr>
          <p:nvPr/>
        </p:nvPicPr>
        <p:blipFill>
          <a:blip r:embed="rId2"/>
          <a:stretch>
            <a:fillRect/>
          </a:stretch>
        </p:blipFill>
        <p:spPr>
          <a:xfrm>
            <a:off x="700456" y="3324642"/>
            <a:ext cx="10577144" cy="2161758"/>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848751" y="413510"/>
            <a:ext cx="4720590" cy="589280"/>
          </a:xfrm>
          <a:prstGeom prst="rect">
            <a:avLst/>
          </a:prstGeom>
        </p:spPr>
        <p:txBody>
          <a:bodyPr vert="horz" wrap="square" lIns="0" tIns="12700" rIns="0" bIns="0" rtlCol="0">
            <a:spAutoFit/>
          </a:bodyPr>
          <a:lstStyle/>
          <a:p>
            <a:pPr marL="12700">
              <a:lnSpc>
                <a:spcPct val="100000"/>
              </a:lnSpc>
              <a:spcBef>
                <a:spcPts val="100"/>
              </a:spcBef>
            </a:pPr>
            <a:r>
              <a:rPr lang="pl-PL" spc="-130"/>
              <a:t>Payload</a:t>
            </a:r>
            <a:r>
              <a:rPr lang="pl-PL" spc="-95"/>
              <a:t> </a:t>
            </a:r>
            <a:r>
              <a:rPr lang="pl-PL" spc="-170"/>
              <a:t>vs.</a:t>
            </a:r>
            <a:r>
              <a:rPr lang="pl-PL" spc="-85"/>
              <a:t> </a:t>
            </a:r>
            <a:r>
              <a:rPr lang="pl-PL" spc="-135"/>
              <a:t>Launch</a:t>
            </a:r>
            <a:r>
              <a:rPr lang="pl-PL" spc="-90"/>
              <a:t> </a:t>
            </a:r>
            <a:r>
              <a:rPr lang="pl-PL" spc="-60"/>
              <a:t>Site</a:t>
            </a:r>
            <a:endParaRPr lang="pl-PL" spc="-60" dirty="0"/>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839"/>
              </a:lnSpc>
            </a:pPr>
            <a:fld id="{81D60167-4931-47E6-BA6A-407CBD079E47}" type="slidenum">
              <a:rPr lang="pl-PL" spc="100" smtClean="0"/>
              <a:t>19</a:t>
            </a:fld>
            <a:endParaRPr lang="pl-PL" spc="100" dirty="0"/>
          </a:p>
        </p:txBody>
      </p:sp>
      <p:pic>
        <p:nvPicPr>
          <p:cNvPr id="10" name="Obraz 9">
            <a:extLst>
              <a:ext uri="{FF2B5EF4-FFF2-40B4-BE49-F238E27FC236}">
                <a16:creationId xmlns:a16="http://schemas.microsoft.com/office/drawing/2014/main" id="{B7D1010B-7ADE-73D6-D4C7-A113A2D031C3}"/>
              </a:ext>
            </a:extLst>
          </p:cNvPr>
          <p:cNvPicPr>
            <a:picLocks noChangeAspect="1"/>
          </p:cNvPicPr>
          <p:nvPr/>
        </p:nvPicPr>
        <p:blipFill>
          <a:blip r:embed="rId2"/>
          <a:stretch>
            <a:fillRect/>
          </a:stretch>
        </p:blipFill>
        <p:spPr>
          <a:xfrm>
            <a:off x="762824" y="2662966"/>
            <a:ext cx="10487025" cy="2028825"/>
          </a:xfrm>
          <a:prstGeom prst="rect">
            <a:avLst/>
          </a:prstGeom>
        </p:spPr>
      </p:pic>
      <p:sp>
        <p:nvSpPr>
          <p:cNvPr id="16" name="pole tekstowe 15">
            <a:extLst>
              <a:ext uri="{FF2B5EF4-FFF2-40B4-BE49-F238E27FC236}">
                <a16:creationId xmlns:a16="http://schemas.microsoft.com/office/drawing/2014/main" id="{B7EE0970-AB72-C03B-646F-3B7B7F6B717A}"/>
              </a:ext>
            </a:extLst>
          </p:cNvPr>
          <p:cNvSpPr txBox="1"/>
          <p:nvPr/>
        </p:nvSpPr>
        <p:spPr>
          <a:xfrm>
            <a:off x="762824" y="1524000"/>
            <a:ext cx="10654195" cy="646331"/>
          </a:xfrm>
          <a:prstGeom prst="rect">
            <a:avLst/>
          </a:prstGeom>
          <a:noFill/>
        </p:spPr>
        <p:txBody>
          <a:bodyPr wrap="square">
            <a:spAutoFit/>
          </a:bodyPr>
          <a:lstStyle/>
          <a:p>
            <a:r>
              <a:rPr lang="en-US" dirty="0"/>
              <a:t>Payloads with lower mass have more launches compared to those with higher mass across all three launch sites.</a:t>
            </a:r>
            <a:endParaRPr lang="pl-PL"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037437" y="1963420"/>
            <a:ext cx="2544445" cy="3094990"/>
          </a:xfrm>
          <a:prstGeom prst="rect">
            <a:avLst/>
          </a:prstGeom>
        </p:spPr>
        <p:txBody>
          <a:bodyPr vert="horz" wrap="square" lIns="0" tIns="182880" rIns="0" bIns="0" rtlCol="0">
            <a:spAutoFit/>
          </a:bodyPr>
          <a:lstStyle/>
          <a:p>
            <a:pPr marL="240665" indent="-227965">
              <a:lnSpc>
                <a:spcPct val="100000"/>
              </a:lnSpc>
              <a:spcBef>
                <a:spcPts val="1440"/>
              </a:spcBef>
              <a:buChar char="•"/>
              <a:tabLst>
                <a:tab pos="240665" algn="l"/>
              </a:tabLst>
            </a:pPr>
            <a:r>
              <a:rPr sz="2200" spc="-95" dirty="0">
                <a:solidFill>
                  <a:srgbClr val="292929"/>
                </a:solidFill>
                <a:latin typeface="Arial"/>
                <a:cs typeface="Arial"/>
              </a:rPr>
              <a:t>Executive</a:t>
            </a:r>
            <a:r>
              <a:rPr sz="2200" spc="-10" dirty="0">
                <a:solidFill>
                  <a:srgbClr val="292929"/>
                </a:solidFill>
                <a:latin typeface="Arial"/>
                <a:cs typeface="Arial"/>
              </a:rPr>
              <a:t> </a:t>
            </a:r>
            <a:r>
              <a:rPr sz="2200" spc="-95" dirty="0">
                <a:solidFill>
                  <a:srgbClr val="292929"/>
                </a:solidFill>
                <a:latin typeface="Arial"/>
                <a:cs typeface="Arial"/>
              </a:rPr>
              <a:t>Summary</a:t>
            </a:r>
            <a:endParaRPr sz="2200" dirty="0">
              <a:latin typeface="Arial"/>
              <a:cs typeface="Arial"/>
            </a:endParaRPr>
          </a:p>
          <a:p>
            <a:pPr marL="240665" indent="-227965">
              <a:lnSpc>
                <a:spcPct val="100000"/>
              </a:lnSpc>
              <a:spcBef>
                <a:spcPts val="1345"/>
              </a:spcBef>
              <a:buChar char="•"/>
              <a:tabLst>
                <a:tab pos="240665" algn="l"/>
              </a:tabLst>
            </a:pPr>
            <a:r>
              <a:rPr sz="2200" spc="-10" dirty="0">
                <a:solidFill>
                  <a:srgbClr val="292929"/>
                </a:solidFill>
                <a:latin typeface="Arial"/>
                <a:cs typeface="Arial"/>
              </a:rPr>
              <a:t>Introduction</a:t>
            </a:r>
            <a:endParaRPr sz="2200" dirty="0">
              <a:latin typeface="Arial"/>
              <a:cs typeface="Arial"/>
            </a:endParaRPr>
          </a:p>
          <a:p>
            <a:pPr marL="240665" indent="-227965">
              <a:lnSpc>
                <a:spcPct val="100000"/>
              </a:lnSpc>
              <a:spcBef>
                <a:spcPts val="1370"/>
              </a:spcBef>
              <a:buChar char="•"/>
              <a:tabLst>
                <a:tab pos="240665" algn="l"/>
              </a:tabLst>
            </a:pPr>
            <a:r>
              <a:rPr sz="2200" spc="-10" dirty="0">
                <a:solidFill>
                  <a:srgbClr val="292929"/>
                </a:solidFill>
                <a:latin typeface="Arial"/>
                <a:cs typeface="Arial"/>
              </a:rPr>
              <a:t>Methodology</a:t>
            </a:r>
            <a:endParaRPr sz="2200" dirty="0">
              <a:latin typeface="Arial"/>
              <a:cs typeface="Arial"/>
            </a:endParaRPr>
          </a:p>
          <a:p>
            <a:pPr marL="240665" indent="-227965">
              <a:lnSpc>
                <a:spcPct val="100000"/>
              </a:lnSpc>
              <a:spcBef>
                <a:spcPts val="1465"/>
              </a:spcBef>
              <a:buChar char="•"/>
              <a:tabLst>
                <a:tab pos="240665" algn="l"/>
              </a:tabLst>
            </a:pPr>
            <a:r>
              <a:rPr sz="2200" spc="-10" dirty="0">
                <a:solidFill>
                  <a:srgbClr val="292929"/>
                </a:solidFill>
                <a:latin typeface="Arial"/>
                <a:cs typeface="Arial"/>
              </a:rPr>
              <a:t>Results</a:t>
            </a:r>
            <a:endParaRPr sz="2200" dirty="0">
              <a:latin typeface="Arial"/>
              <a:cs typeface="Arial"/>
            </a:endParaRPr>
          </a:p>
          <a:p>
            <a:pPr marL="240665" indent="-227965">
              <a:lnSpc>
                <a:spcPct val="100000"/>
              </a:lnSpc>
              <a:spcBef>
                <a:spcPts val="1365"/>
              </a:spcBef>
              <a:buChar char="•"/>
              <a:tabLst>
                <a:tab pos="240665" algn="l"/>
              </a:tabLst>
            </a:pPr>
            <a:r>
              <a:rPr sz="2200" spc="-10" dirty="0">
                <a:solidFill>
                  <a:srgbClr val="292929"/>
                </a:solidFill>
                <a:latin typeface="Arial"/>
                <a:cs typeface="Arial"/>
              </a:rPr>
              <a:t>Conclusion</a:t>
            </a:r>
            <a:endParaRPr sz="2200" dirty="0">
              <a:latin typeface="Arial"/>
              <a:cs typeface="Arial"/>
            </a:endParaRPr>
          </a:p>
          <a:p>
            <a:pPr marL="240665" indent="-227965">
              <a:lnSpc>
                <a:spcPct val="100000"/>
              </a:lnSpc>
              <a:spcBef>
                <a:spcPts val="1440"/>
              </a:spcBef>
              <a:buChar char="•"/>
              <a:tabLst>
                <a:tab pos="240665" algn="l"/>
              </a:tabLst>
            </a:pPr>
            <a:r>
              <a:rPr sz="2200" spc="-10" dirty="0">
                <a:solidFill>
                  <a:srgbClr val="292929"/>
                </a:solidFill>
                <a:latin typeface="Arial"/>
                <a:cs typeface="Arial"/>
              </a:rPr>
              <a:t>Appendix</a:t>
            </a:r>
            <a:endParaRPr sz="2200" dirty="0">
              <a:latin typeface="Arial"/>
              <a:cs typeface="Arial"/>
            </a:endParaRPr>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160020">
              <a:lnSpc>
                <a:spcPts val="1839"/>
              </a:lnSpc>
            </a:pPr>
            <a:fld id="{81D60167-4931-47E6-BA6A-407CBD079E47}" type="slidenum">
              <a:rPr spc="75" dirty="0"/>
              <a:t>2</a:t>
            </a:fld>
            <a:endParaRPr spc="75" dirty="0"/>
          </a:p>
        </p:txBody>
      </p:sp>
      <p:sp>
        <p:nvSpPr>
          <p:cNvPr id="3" name="object 3"/>
          <p:cNvSpPr txBox="1">
            <a:spLocks noGrp="1"/>
          </p:cNvSpPr>
          <p:nvPr>
            <p:ph type="title"/>
          </p:nvPr>
        </p:nvSpPr>
        <p:spPr>
          <a:xfrm>
            <a:off x="848751" y="413510"/>
            <a:ext cx="1466215" cy="589280"/>
          </a:xfrm>
          <a:prstGeom prst="rect">
            <a:avLst/>
          </a:prstGeom>
        </p:spPr>
        <p:txBody>
          <a:bodyPr vert="horz" wrap="square" lIns="0" tIns="12700" rIns="0" bIns="0" rtlCol="0">
            <a:spAutoFit/>
          </a:bodyPr>
          <a:lstStyle/>
          <a:p>
            <a:pPr marL="12700">
              <a:lnSpc>
                <a:spcPct val="100000"/>
              </a:lnSpc>
              <a:spcBef>
                <a:spcPts val="100"/>
              </a:spcBef>
            </a:pPr>
            <a:r>
              <a:rPr spc="-55" dirty="0"/>
              <a:t>Outline</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848751" y="413510"/>
            <a:ext cx="9919335" cy="741680"/>
          </a:xfrm>
        </p:spPr>
        <p:txBody>
          <a:bodyPr vert="horz" wrap="square" lIns="0" tIns="12700" rIns="0" bIns="0" rtlCol="0">
            <a:normAutofit/>
          </a:bodyPr>
          <a:lstStyle/>
          <a:p>
            <a:pPr marL="12700">
              <a:spcBef>
                <a:spcPts val="100"/>
              </a:spcBef>
            </a:pPr>
            <a:r>
              <a:rPr lang="en-US" spc="-265"/>
              <a:t>Success</a:t>
            </a:r>
            <a:r>
              <a:rPr lang="en-US" spc="5"/>
              <a:t> </a:t>
            </a:r>
            <a:r>
              <a:rPr lang="en-US" spc="-165"/>
              <a:t>Rate</a:t>
            </a:r>
            <a:r>
              <a:rPr lang="en-US" spc="-15"/>
              <a:t> </a:t>
            </a:r>
            <a:r>
              <a:rPr lang="en-US" spc="-170"/>
              <a:t>vs.</a:t>
            </a:r>
            <a:r>
              <a:rPr lang="en-US" spc="-5"/>
              <a:t> </a:t>
            </a:r>
            <a:r>
              <a:rPr lang="en-US"/>
              <a:t>Orbit </a:t>
            </a:r>
            <a:r>
              <a:rPr lang="en-US" spc="-114"/>
              <a:t>Type</a:t>
            </a:r>
          </a:p>
        </p:txBody>
      </p:sp>
      <p:pic>
        <p:nvPicPr>
          <p:cNvPr id="7" name="Obraz 6">
            <a:extLst>
              <a:ext uri="{FF2B5EF4-FFF2-40B4-BE49-F238E27FC236}">
                <a16:creationId xmlns:a16="http://schemas.microsoft.com/office/drawing/2014/main" id="{94D636B6-C03A-6BDB-2DA5-636B21179625}"/>
              </a:ext>
            </a:extLst>
          </p:cNvPr>
          <p:cNvPicPr>
            <a:picLocks noChangeAspect="1"/>
          </p:cNvPicPr>
          <p:nvPr/>
        </p:nvPicPr>
        <p:blipFill>
          <a:blip r:embed="rId2"/>
          <a:stretch>
            <a:fillRect/>
          </a:stretch>
        </p:blipFill>
        <p:spPr>
          <a:xfrm>
            <a:off x="6278880" y="1864919"/>
            <a:ext cx="5303520" cy="3951121"/>
          </a:xfrm>
          <a:prstGeom prst="rect">
            <a:avLst/>
          </a:prstGeom>
          <a:noFill/>
        </p:spPr>
      </p:pic>
      <p:sp>
        <p:nvSpPr>
          <p:cNvPr id="5" name="object 5" hidden="1"/>
          <p:cNvSpPr txBox="1">
            <a:spLocks noGrp="1"/>
          </p:cNvSpPr>
          <p:nvPr>
            <p:ph type="sldNum" sz="quarter" idx="7"/>
          </p:nvPr>
        </p:nvSpPr>
        <p:spPr>
          <a:xfrm>
            <a:off x="11082680" y="6101139"/>
            <a:ext cx="334340" cy="230832"/>
          </a:xfrm>
          <a:prstGeom prst="rect">
            <a:avLst/>
          </a:prstGeom>
        </p:spPr>
        <p:txBody>
          <a:bodyPr vert="horz" wrap="square" lIns="0" tIns="0" rIns="0" bIns="0" rtlCol="0">
            <a:spAutoFit/>
          </a:bodyPr>
          <a:lstStyle/>
          <a:p>
            <a:pPr marL="38100">
              <a:lnSpc>
                <a:spcPts val="1839"/>
              </a:lnSpc>
              <a:spcAft>
                <a:spcPts val="600"/>
              </a:spcAft>
            </a:pPr>
            <a:fld id="{81D60167-4931-47E6-BA6A-407CBD079E47}" type="slidenum">
              <a:rPr lang="pl-PL" spc="100" smtClean="0"/>
              <a:pPr marL="38100">
                <a:lnSpc>
                  <a:spcPts val="1839"/>
                </a:lnSpc>
                <a:spcAft>
                  <a:spcPts val="600"/>
                </a:spcAft>
              </a:pPr>
              <a:t>20</a:t>
            </a:fld>
            <a:endParaRPr lang="pl-PL" spc="100"/>
          </a:p>
        </p:txBody>
      </p:sp>
      <p:sp>
        <p:nvSpPr>
          <p:cNvPr id="9" name="Rectangle 2">
            <a:extLst>
              <a:ext uri="{FF2B5EF4-FFF2-40B4-BE49-F238E27FC236}">
                <a16:creationId xmlns:a16="http://schemas.microsoft.com/office/drawing/2014/main" id="{D2EFEFB4-04EB-D048-FAB2-2D0F2ED821F7}"/>
              </a:ext>
            </a:extLst>
          </p:cNvPr>
          <p:cNvSpPr>
            <a:spLocks noGrp="1" noChangeArrowheads="1"/>
          </p:cNvSpPr>
          <p:nvPr>
            <p:ph sz="half" idx="2"/>
          </p:nvPr>
        </p:nvSpPr>
        <p:spPr bwMode="auto">
          <a:xfrm>
            <a:off x="381000" y="1864919"/>
            <a:ext cx="5303520"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pl-PL" altLang="pl-PL" sz="1800" b="0" i="0" u="none" strike="noStrike" cap="none" normalizeH="0" baseline="0" dirty="0">
                <a:ln>
                  <a:noFill/>
                </a:ln>
                <a:solidFill>
                  <a:schemeClr val="tx1"/>
                </a:solidFill>
                <a:effectLst/>
                <a:latin typeface="Arial" panose="020B0604020202020204" pitchFamily="34" charset="0"/>
              </a:rPr>
              <a:t>The orbit </a:t>
            </a:r>
            <a:r>
              <a:rPr kumimoji="0" lang="pl-PL" altLang="pl-PL" sz="1800" b="0" i="0" u="none" strike="noStrike" cap="none" normalizeH="0" baseline="0" dirty="0" err="1">
                <a:ln>
                  <a:noFill/>
                </a:ln>
                <a:solidFill>
                  <a:schemeClr val="tx1"/>
                </a:solidFill>
                <a:effectLst/>
                <a:latin typeface="Arial" panose="020B0604020202020204" pitchFamily="34" charset="0"/>
              </a:rPr>
              <a:t>types</a:t>
            </a:r>
            <a:r>
              <a:rPr kumimoji="0" lang="pl-PL" altLang="pl-PL" sz="1800" b="0" i="0" u="none" strike="noStrike" cap="none" normalizeH="0" baseline="0" dirty="0">
                <a:ln>
                  <a:noFill/>
                </a:ln>
                <a:solidFill>
                  <a:schemeClr val="tx1"/>
                </a:solidFill>
                <a:effectLst/>
                <a:latin typeface="Arial" panose="020B0604020202020204" pitchFamily="34" charset="0"/>
              </a:rPr>
              <a:t> ES-L1, GEO, HEO, and SSO </a:t>
            </a:r>
            <a:r>
              <a:rPr kumimoji="0" lang="pl-PL" altLang="pl-PL" sz="1800" b="0" i="0" u="none" strike="noStrike" cap="none" normalizeH="0" baseline="0" dirty="0" err="1">
                <a:ln>
                  <a:noFill/>
                </a:ln>
                <a:solidFill>
                  <a:schemeClr val="tx1"/>
                </a:solidFill>
                <a:effectLst/>
                <a:latin typeface="Arial" panose="020B0604020202020204" pitchFamily="34" charset="0"/>
              </a:rPr>
              <a:t>exhibit</a:t>
            </a:r>
            <a:r>
              <a:rPr kumimoji="0" lang="pl-PL" altLang="pl-PL" sz="1800" b="0" i="0" u="none" strike="noStrike" cap="none" normalizeH="0" baseline="0" dirty="0">
                <a:ln>
                  <a:noFill/>
                </a:ln>
                <a:solidFill>
                  <a:schemeClr val="tx1"/>
                </a:solidFill>
                <a:effectLst/>
                <a:latin typeface="Arial" panose="020B0604020202020204" pitchFamily="34" charset="0"/>
              </a:rPr>
              <a:t> the </a:t>
            </a:r>
            <a:r>
              <a:rPr kumimoji="0" lang="pl-PL" altLang="pl-PL" sz="1800" b="0" i="0" u="none" strike="noStrike" cap="none" normalizeH="0" baseline="0" dirty="0" err="1">
                <a:ln>
                  <a:noFill/>
                </a:ln>
                <a:solidFill>
                  <a:schemeClr val="tx1"/>
                </a:solidFill>
                <a:effectLst/>
                <a:latin typeface="Arial" panose="020B0604020202020204" pitchFamily="34" charset="0"/>
              </a:rPr>
              <a:t>highest</a:t>
            </a:r>
            <a:r>
              <a:rPr kumimoji="0" lang="pl-PL" altLang="pl-PL" sz="1800" b="0" i="0" u="none" strike="noStrike" cap="none" normalizeH="0" baseline="0" dirty="0">
                <a:ln>
                  <a:noFill/>
                </a:ln>
                <a:solidFill>
                  <a:schemeClr val="tx1"/>
                </a:solidFill>
                <a:effectLst/>
                <a:latin typeface="Arial" panose="020B0604020202020204" pitchFamily="34" charset="0"/>
              </a:rPr>
              <a:t> </a:t>
            </a:r>
            <a:r>
              <a:rPr kumimoji="0" lang="pl-PL" altLang="pl-PL" sz="1800" b="0" i="0" u="none" strike="noStrike" cap="none" normalizeH="0" baseline="0" dirty="0" err="1">
                <a:ln>
                  <a:noFill/>
                </a:ln>
                <a:solidFill>
                  <a:schemeClr val="tx1"/>
                </a:solidFill>
                <a:effectLst/>
                <a:latin typeface="Arial" panose="020B0604020202020204" pitchFamily="34" charset="0"/>
              </a:rPr>
              <a:t>success</a:t>
            </a:r>
            <a:r>
              <a:rPr kumimoji="0" lang="pl-PL" altLang="pl-PL" sz="1800" b="0" i="0" u="none" strike="noStrike" cap="none" normalizeH="0" baseline="0" dirty="0">
                <a:ln>
                  <a:noFill/>
                </a:ln>
                <a:solidFill>
                  <a:schemeClr val="tx1"/>
                </a:solidFill>
                <a:effectLst/>
                <a:latin typeface="Arial" panose="020B0604020202020204" pitchFamily="34" charset="0"/>
              </a:rPr>
              <a:t> </a:t>
            </a:r>
            <a:r>
              <a:rPr kumimoji="0" lang="pl-PL" altLang="pl-PL" sz="1800" b="0" i="0" u="none" strike="noStrike" cap="none" normalizeH="0" baseline="0" dirty="0" err="1">
                <a:ln>
                  <a:noFill/>
                </a:ln>
                <a:solidFill>
                  <a:schemeClr val="tx1"/>
                </a:solidFill>
                <a:effectLst/>
                <a:latin typeface="Arial" panose="020B0604020202020204" pitchFamily="34" charset="0"/>
              </a:rPr>
              <a:t>rates</a:t>
            </a:r>
            <a:r>
              <a:rPr kumimoji="0" lang="pl-PL" altLang="pl-PL" sz="1800" b="0" i="0" u="none" strike="noStrike" cap="none" normalizeH="0" baseline="0" dirty="0">
                <a:ln>
                  <a:noFill/>
                </a:ln>
                <a:solidFill>
                  <a:schemeClr val="tx1"/>
                </a:solidFill>
                <a:effectLst/>
                <a:latin typeface="Arial" panose="020B0604020202020204" pitchFamily="34" charset="0"/>
              </a:rPr>
              <a:t> </a:t>
            </a:r>
            <a:r>
              <a:rPr kumimoji="0" lang="pl-PL" altLang="pl-PL" sz="1800" b="0" i="0" u="none" strike="noStrike" cap="none" normalizeH="0" baseline="0" dirty="0" err="1">
                <a:ln>
                  <a:noFill/>
                </a:ln>
                <a:solidFill>
                  <a:schemeClr val="tx1"/>
                </a:solidFill>
                <a:effectLst/>
                <a:latin typeface="Arial" panose="020B0604020202020204" pitchFamily="34" charset="0"/>
              </a:rPr>
              <a:t>among</a:t>
            </a:r>
            <a:r>
              <a:rPr kumimoji="0" lang="pl-PL" altLang="pl-PL" sz="1800" b="0" i="0" u="none" strike="noStrike" cap="none" normalizeH="0" baseline="0" dirty="0">
                <a:ln>
                  <a:noFill/>
                </a:ln>
                <a:solidFill>
                  <a:schemeClr val="tx1"/>
                </a:solidFill>
                <a:effectLst/>
                <a:latin typeface="Arial" panose="020B0604020202020204" pitchFamily="34" charset="0"/>
              </a:rPr>
              <a:t> </a:t>
            </a:r>
            <a:r>
              <a:rPr kumimoji="0" lang="pl-PL" altLang="pl-PL" sz="1800" b="0" i="0" u="none" strike="noStrike" cap="none" normalizeH="0" baseline="0" dirty="0" err="1">
                <a:ln>
                  <a:noFill/>
                </a:ln>
                <a:solidFill>
                  <a:schemeClr val="tx1"/>
                </a:solidFill>
                <a:effectLst/>
                <a:latin typeface="Arial" panose="020B0604020202020204" pitchFamily="34" charset="0"/>
              </a:rPr>
              <a:t>all</a:t>
            </a:r>
            <a:r>
              <a:rPr kumimoji="0" lang="pl-PL" altLang="pl-PL" sz="18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pl-PL" altLang="pl-PL" sz="1800" b="0" i="0" u="none" strike="noStrike" cap="none" normalizeH="0" baseline="0" dirty="0">
              <a:ln>
                <a:noFill/>
              </a:ln>
              <a:solidFill>
                <a:schemeClr val="tx1"/>
              </a:solidFill>
              <a:effectLst/>
              <a:latin typeface="Arial" panose="020B0604020202020204" pitchFamily="34"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848751" y="413510"/>
            <a:ext cx="5801995" cy="589280"/>
          </a:xfrm>
          <a:prstGeom prst="rect">
            <a:avLst/>
          </a:prstGeom>
        </p:spPr>
        <p:txBody>
          <a:bodyPr vert="horz" wrap="square" lIns="0" tIns="12700" rIns="0" bIns="0" rtlCol="0">
            <a:spAutoFit/>
          </a:bodyPr>
          <a:lstStyle/>
          <a:p>
            <a:pPr marL="12700">
              <a:lnSpc>
                <a:spcPct val="100000"/>
              </a:lnSpc>
              <a:spcBef>
                <a:spcPts val="100"/>
              </a:spcBef>
            </a:pPr>
            <a:r>
              <a:rPr dirty="0"/>
              <a:t>Flight</a:t>
            </a:r>
            <a:r>
              <a:rPr spc="-80" dirty="0"/>
              <a:t> </a:t>
            </a:r>
            <a:r>
              <a:rPr spc="-95" dirty="0"/>
              <a:t>Number</a:t>
            </a:r>
            <a:r>
              <a:rPr spc="-80" dirty="0"/>
              <a:t> </a:t>
            </a:r>
            <a:r>
              <a:rPr spc="-170" dirty="0"/>
              <a:t>vs.</a:t>
            </a:r>
            <a:r>
              <a:rPr spc="-80" dirty="0"/>
              <a:t> </a:t>
            </a:r>
            <a:r>
              <a:rPr dirty="0"/>
              <a:t>Orbit</a:t>
            </a:r>
            <a:r>
              <a:rPr spc="-80" dirty="0"/>
              <a:t> </a:t>
            </a:r>
            <a:r>
              <a:rPr spc="-110" dirty="0"/>
              <a:t>Type</a:t>
            </a: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839"/>
              </a:lnSpc>
            </a:pPr>
            <a:fld id="{81D60167-4931-47E6-BA6A-407CBD079E47}" type="slidenum">
              <a:rPr spc="100" dirty="0"/>
              <a:t>21</a:t>
            </a:fld>
            <a:endParaRPr spc="100" dirty="0"/>
          </a:p>
        </p:txBody>
      </p:sp>
      <p:pic>
        <p:nvPicPr>
          <p:cNvPr id="4" name="Obraz 3">
            <a:extLst>
              <a:ext uri="{FF2B5EF4-FFF2-40B4-BE49-F238E27FC236}">
                <a16:creationId xmlns:a16="http://schemas.microsoft.com/office/drawing/2014/main" id="{98CD44C7-E5F9-CCB0-3CFC-3D2D6B18A7B3}"/>
              </a:ext>
            </a:extLst>
          </p:cNvPr>
          <p:cNvPicPr>
            <a:picLocks noChangeAspect="1"/>
          </p:cNvPicPr>
          <p:nvPr/>
        </p:nvPicPr>
        <p:blipFill>
          <a:blip r:embed="rId2"/>
          <a:stretch>
            <a:fillRect/>
          </a:stretch>
        </p:blipFill>
        <p:spPr>
          <a:xfrm>
            <a:off x="848751" y="2539141"/>
            <a:ext cx="10047849" cy="1956659"/>
          </a:xfrm>
          <a:prstGeom prst="rect">
            <a:avLst/>
          </a:prstGeom>
        </p:spPr>
      </p:pic>
      <p:sp>
        <p:nvSpPr>
          <p:cNvPr id="7" name="pole tekstowe 6">
            <a:extLst>
              <a:ext uri="{FF2B5EF4-FFF2-40B4-BE49-F238E27FC236}">
                <a16:creationId xmlns:a16="http://schemas.microsoft.com/office/drawing/2014/main" id="{753A952F-22EA-2311-36F8-1B119E2C829B}"/>
              </a:ext>
            </a:extLst>
          </p:cNvPr>
          <p:cNvSpPr txBox="1"/>
          <p:nvPr/>
        </p:nvSpPr>
        <p:spPr>
          <a:xfrm>
            <a:off x="762000" y="1447800"/>
            <a:ext cx="10515600" cy="646331"/>
          </a:xfrm>
          <a:prstGeom prst="rect">
            <a:avLst/>
          </a:prstGeom>
          <a:noFill/>
        </p:spPr>
        <p:txBody>
          <a:bodyPr wrap="square">
            <a:spAutoFit/>
          </a:bodyPr>
          <a:lstStyle/>
          <a:p>
            <a:r>
              <a:rPr lang="en-US" dirty="0"/>
              <a:t>In the earlier years, LEO, ISS, PO, and GTO orbits had the most launches, but over time, the focus gradually shifted to VLEO orbit.</a:t>
            </a:r>
            <a:endParaRPr lang="pl-PL"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848751" y="413510"/>
            <a:ext cx="4511040" cy="589280"/>
          </a:xfrm>
          <a:prstGeom prst="rect">
            <a:avLst/>
          </a:prstGeom>
        </p:spPr>
        <p:txBody>
          <a:bodyPr vert="horz" wrap="square" lIns="0" tIns="12700" rIns="0" bIns="0" rtlCol="0">
            <a:spAutoFit/>
          </a:bodyPr>
          <a:lstStyle/>
          <a:p>
            <a:pPr marL="12700">
              <a:lnSpc>
                <a:spcPct val="100000"/>
              </a:lnSpc>
              <a:spcBef>
                <a:spcPts val="100"/>
              </a:spcBef>
            </a:pPr>
            <a:r>
              <a:rPr spc="-130" dirty="0"/>
              <a:t>Payload</a:t>
            </a:r>
            <a:r>
              <a:rPr spc="-55" dirty="0"/>
              <a:t> </a:t>
            </a:r>
            <a:r>
              <a:rPr spc="-170" dirty="0"/>
              <a:t>vs.</a:t>
            </a:r>
            <a:r>
              <a:rPr spc="-55" dirty="0"/>
              <a:t> </a:t>
            </a:r>
            <a:r>
              <a:rPr dirty="0"/>
              <a:t>Orbit</a:t>
            </a:r>
            <a:r>
              <a:rPr spc="-50" dirty="0"/>
              <a:t> </a:t>
            </a:r>
            <a:r>
              <a:rPr spc="-135" dirty="0"/>
              <a:t>Type</a:t>
            </a: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839"/>
              </a:lnSpc>
            </a:pPr>
            <a:fld id="{81D60167-4931-47E6-BA6A-407CBD079E47}" type="slidenum">
              <a:rPr spc="100" dirty="0"/>
              <a:t>22</a:t>
            </a:fld>
            <a:endParaRPr spc="100" dirty="0"/>
          </a:p>
        </p:txBody>
      </p:sp>
      <p:pic>
        <p:nvPicPr>
          <p:cNvPr id="6" name="Obraz 5">
            <a:extLst>
              <a:ext uri="{FF2B5EF4-FFF2-40B4-BE49-F238E27FC236}">
                <a16:creationId xmlns:a16="http://schemas.microsoft.com/office/drawing/2014/main" id="{9DEFE700-8D9B-9AAA-AA38-BCD8D2164B61}"/>
              </a:ext>
            </a:extLst>
          </p:cNvPr>
          <p:cNvPicPr>
            <a:picLocks noChangeAspect="1"/>
          </p:cNvPicPr>
          <p:nvPr/>
        </p:nvPicPr>
        <p:blipFill>
          <a:blip r:embed="rId2"/>
          <a:stretch>
            <a:fillRect/>
          </a:stretch>
        </p:blipFill>
        <p:spPr>
          <a:xfrm>
            <a:off x="714374" y="2743200"/>
            <a:ext cx="11020426" cy="2095500"/>
          </a:xfrm>
          <a:prstGeom prst="rect">
            <a:avLst/>
          </a:prstGeom>
        </p:spPr>
      </p:pic>
      <p:sp>
        <p:nvSpPr>
          <p:cNvPr id="7" name="Rectangle 1">
            <a:extLst>
              <a:ext uri="{FF2B5EF4-FFF2-40B4-BE49-F238E27FC236}">
                <a16:creationId xmlns:a16="http://schemas.microsoft.com/office/drawing/2014/main" id="{2D3C6628-2CA9-BC74-5C11-7413FCC14845}"/>
              </a:ext>
            </a:extLst>
          </p:cNvPr>
          <p:cNvSpPr>
            <a:spLocks noChangeArrowheads="1"/>
          </p:cNvSpPr>
          <p:nvPr/>
        </p:nvSpPr>
        <p:spPr bwMode="auto">
          <a:xfrm>
            <a:off x="761999" y="1573255"/>
            <a:ext cx="11306175"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pl-PL" altLang="pl-PL" sz="1800" b="0" i="0" u="none" strike="noStrike" cap="none" normalizeH="0" baseline="0">
                <a:ln>
                  <a:noFill/>
                </a:ln>
                <a:solidFill>
                  <a:schemeClr val="tx1"/>
                </a:solidFill>
                <a:effectLst/>
                <a:latin typeface="Arial" panose="020B0604020202020204" pitchFamily="34" charset="0"/>
              </a:rPr>
              <a:t>Heavy payloads tend to have higher successful landing rates for PO, LEO, and ISS orbits, but for GTO orbit, success is less predictable with nearly an equal distribution of successes and failures.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pl-PL" altLang="pl-PL" sz="1800" b="0" i="0" u="none" strike="noStrike" cap="none" normalizeH="0" baseline="0">
              <a:ln>
                <a:noFill/>
              </a:ln>
              <a:solidFill>
                <a:schemeClr val="tx1"/>
              </a:solidFill>
              <a:effectLst/>
              <a:latin typeface="Arial" panose="020B0604020202020204" pitchFamily="34" charset="0"/>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848751" y="413510"/>
            <a:ext cx="9919335" cy="741680"/>
          </a:xfrm>
        </p:spPr>
        <p:txBody>
          <a:bodyPr vert="horz" wrap="square" lIns="0" tIns="12700" rIns="0" bIns="0" rtlCol="0">
            <a:normAutofit/>
          </a:bodyPr>
          <a:lstStyle/>
          <a:p>
            <a:pPr marL="12700">
              <a:spcBef>
                <a:spcPts val="100"/>
              </a:spcBef>
            </a:pPr>
            <a:r>
              <a:rPr spc="-130" dirty="0"/>
              <a:t>Launch</a:t>
            </a:r>
            <a:r>
              <a:rPr spc="-60" dirty="0"/>
              <a:t> </a:t>
            </a:r>
            <a:r>
              <a:rPr spc="-265" dirty="0"/>
              <a:t>Success</a:t>
            </a:r>
            <a:r>
              <a:rPr spc="10" dirty="0"/>
              <a:t> </a:t>
            </a:r>
            <a:r>
              <a:rPr spc="-175" dirty="0"/>
              <a:t>Yearly</a:t>
            </a:r>
            <a:r>
              <a:rPr spc="-20" dirty="0"/>
              <a:t> </a:t>
            </a:r>
            <a:r>
              <a:rPr spc="-120" dirty="0"/>
              <a:t>Trend</a:t>
            </a:r>
            <a:endParaRPr lang="pl-PL" spc="-120"/>
          </a:p>
        </p:txBody>
      </p:sp>
      <p:pic>
        <p:nvPicPr>
          <p:cNvPr id="4" name="Obraz 3">
            <a:extLst>
              <a:ext uri="{FF2B5EF4-FFF2-40B4-BE49-F238E27FC236}">
                <a16:creationId xmlns:a16="http://schemas.microsoft.com/office/drawing/2014/main" id="{A1E6DD45-276F-22D7-987C-350563110F4C}"/>
              </a:ext>
            </a:extLst>
          </p:cNvPr>
          <p:cNvPicPr>
            <a:picLocks noChangeAspect="1"/>
          </p:cNvPicPr>
          <p:nvPr/>
        </p:nvPicPr>
        <p:blipFill>
          <a:blip r:embed="rId2"/>
          <a:stretch>
            <a:fillRect/>
          </a:stretch>
        </p:blipFill>
        <p:spPr>
          <a:xfrm>
            <a:off x="6278880" y="1851660"/>
            <a:ext cx="5303520" cy="3977640"/>
          </a:xfrm>
          <a:prstGeom prst="rect">
            <a:avLst/>
          </a:prstGeom>
          <a:noFill/>
        </p:spPr>
      </p:pic>
      <p:sp>
        <p:nvSpPr>
          <p:cNvPr id="5" name="object 5" hidden="1"/>
          <p:cNvSpPr txBox="1">
            <a:spLocks noGrp="1"/>
          </p:cNvSpPr>
          <p:nvPr>
            <p:ph type="sldNum" sz="quarter" idx="7"/>
          </p:nvPr>
        </p:nvSpPr>
        <p:spPr>
          <a:xfrm>
            <a:off x="11082680" y="6101139"/>
            <a:ext cx="334340" cy="230832"/>
          </a:xfrm>
          <a:prstGeom prst="rect">
            <a:avLst/>
          </a:prstGeom>
        </p:spPr>
        <p:txBody>
          <a:bodyPr vert="horz" wrap="square" lIns="0" tIns="0" rIns="0" bIns="0" rtlCol="0">
            <a:spAutoFit/>
          </a:bodyPr>
          <a:lstStyle/>
          <a:p>
            <a:pPr marL="38100">
              <a:lnSpc>
                <a:spcPts val="1839"/>
              </a:lnSpc>
              <a:spcAft>
                <a:spcPts val="600"/>
              </a:spcAft>
            </a:pPr>
            <a:fld id="{81D60167-4931-47E6-BA6A-407CBD079E47}" type="slidenum">
              <a:rPr spc="100" dirty="0"/>
              <a:pPr marL="38100">
                <a:lnSpc>
                  <a:spcPts val="1839"/>
                </a:lnSpc>
                <a:spcAft>
                  <a:spcPts val="600"/>
                </a:spcAft>
              </a:pPr>
              <a:t>23</a:t>
            </a:fld>
            <a:endParaRPr lang="pl-PL" spc="100"/>
          </a:p>
        </p:txBody>
      </p:sp>
      <p:sp>
        <p:nvSpPr>
          <p:cNvPr id="7" name="Rectangle 2">
            <a:extLst>
              <a:ext uri="{FF2B5EF4-FFF2-40B4-BE49-F238E27FC236}">
                <a16:creationId xmlns:a16="http://schemas.microsoft.com/office/drawing/2014/main" id="{466936F1-EE77-2E69-89B0-690901ED72B5}"/>
              </a:ext>
            </a:extLst>
          </p:cNvPr>
          <p:cNvSpPr>
            <a:spLocks noGrp="1" noChangeArrowheads="1"/>
          </p:cNvSpPr>
          <p:nvPr>
            <p:ph sz="half" idx="2"/>
          </p:nvPr>
        </p:nvSpPr>
        <p:spPr bwMode="auto">
          <a:xfrm>
            <a:off x="238125" y="1851660"/>
            <a:ext cx="5867400"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pl-PL" altLang="pl-PL" sz="1800" b="0" i="0" u="none" strike="noStrike" cap="none" normalizeH="0" baseline="0" dirty="0">
                <a:ln>
                  <a:noFill/>
                </a:ln>
                <a:solidFill>
                  <a:schemeClr val="tx1"/>
                </a:solidFill>
                <a:effectLst/>
                <a:latin typeface="Arial" panose="020B0604020202020204" pitchFamily="34" charset="0"/>
              </a:rPr>
              <a:t>The </a:t>
            </a:r>
            <a:r>
              <a:rPr kumimoji="0" lang="pl-PL" altLang="pl-PL" sz="1800" b="0" i="0" u="none" strike="noStrike" cap="none" normalizeH="0" baseline="0" dirty="0" err="1">
                <a:ln>
                  <a:noFill/>
                </a:ln>
                <a:solidFill>
                  <a:schemeClr val="tx1"/>
                </a:solidFill>
                <a:effectLst/>
                <a:latin typeface="Arial" panose="020B0604020202020204" pitchFamily="34" charset="0"/>
              </a:rPr>
              <a:t>success</a:t>
            </a:r>
            <a:r>
              <a:rPr kumimoji="0" lang="pl-PL" altLang="pl-PL" sz="1800" b="0" i="0" u="none" strike="noStrike" cap="none" normalizeH="0" baseline="0" dirty="0">
                <a:ln>
                  <a:noFill/>
                </a:ln>
                <a:solidFill>
                  <a:schemeClr val="tx1"/>
                </a:solidFill>
                <a:effectLst/>
                <a:latin typeface="Arial" panose="020B0604020202020204" pitchFamily="34" charset="0"/>
              </a:rPr>
              <a:t> </a:t>
            </a:r>
            <a:r>
              <a:rPr kumimoji="0" lang="pl-PL" altLang="pl-PL" sz="1800" b="0" i="0" u="none" strike="noStrike" cap="none" normalizeH="0" baseline="0" dirty="0" err="1">
                <a:ln>
                  <a:noFill/>
                </a:ln>
                <a:solidFill>
                  <a:schemeClr val="tx1"/>
                </a:solidFill>
                <a:effectLst/>
                <a:latin typeface="Arial" panose="020B0604020202020204" pitchFamily="34" charset="0"/>
              </a:rPr>
              <a:t>rate</a:t>
            </a:r>
            <a:r>
              <a:rPr kumimoji="0" lang="pl-PL" altLang="pl-PL" sz="1800" b="0" i="0" u="none" strike="noStrike" cap="none" normalizeH="0" baseline="0" dirty="0">
                <a:ln>
                  <a:noFill/>
                </a:ln>
                <a:solidFill>
                  <a:schemeClr val="tx1"/>
                </a:solidFill>
                <a:effectLst/>
                <a:latin typeface="Arial" panose="020B0604020202020204" pitchFamily="34" charset="0"/>
              </a:rPr>
              <a:t> of </a:t>
            </a:r>
            <a:r>
              <a:rPr kumimoji="0" lang="pl-PL" altLang="pl-PL" sz="1800" b="0" i="0" u="none" strike="noStrike" cap="none" normalizeH="0" baseline="0" dirty="0" err="1">
                <a:ln>
                  <a:noFill/>
                </a:ln>
                <a:solidFill>
                  <a:schemeClr val="tx1"/>
                </a:solidFill>
                <a:effectLst/>
                <a:latin typeface="Arial" panose="020B0604020202020204" pitchFamily="34" charset="0"/>
              </a:rPr>
              <a:t>launches</a:t>
            </a:r>
            <a:r>
              <a:rPr kumimoji="0" lang="pl-PL" altLang="pl-PL" sz="1800" b="0" i="0" u="none" strike="noStrike" cap="none" normalizeH="0" baseline="0" dirty="0">
                <a:ln>
                  <a:noFill/>
                </a:ln>
                <a:solidFill>
                  <a:schemeClr val="tx1"/>
                </a:solidFill>
                <a:effectLst/>
                <a:latin typeface="Arial" panose="020B0604020202020204" pitchFamily="34" charset="0"/>
              </a:rPr>
              <a:t> </a:t>
            </a:r>
            <a:r>
              <a:rPr kumimoji="0" lang="pl-PL" altLang="pl-PL" sz="1800" b="0" i="0" u="none" strike="noStrike" cap="none" normalizeH="0" baseline="0" dirty="0" err="1">
                <a:ln>
                  <a:noFill/>
                </a:ln>
                <a:solidFill>
                  <a:schemeClr val="tx1"/>
                </a:solidFill>
                <a:effectLst/>
                <a:latin typeface="Arial" panose="020B0604020202020204" pitchFamily="34" charset="0"/>
              </a:rPr>
              <a:t>has</a:t>
            </a:r>
            <a:r>
              <a:rPr kumimoji="0" lang="pl-PL" altLang="pl-PL" sz="1800" b="0" i="0" u="none" strike="noStrike" cap="none" normalizeH="0" baseline="0" dirty="0">
                <a:ln>
                  <a:noFill/>
                </a:ln>
                <a:solidFill>
                  <a:schemeClr val="tx1"/>
                </a:solidFill>
                <a:effectLst/>
                <a:latin typeface="Arial" panose="020B0604020202020204" pitchFamily="34" charset="0"/>
              </a:rPr>
              <a:t> </a:t>
            </a:r>
            <a:r>
              <a:rPr kumimoji="0" lang="pl-PL" altLang="pl-PL" sz="1800" b="0" i="0" u="none" strike="noStrike" cap="none" normalizeH="0" baseline="0" dirty="0" err="1">
                <a:ln>
                  <a:noFill/>
                </a:ln>
                <a:solidFill>
                  <a:schemeClr val="tx1"/>
                </a:solidFill>
                <a:effectLst/>
                <a:latin typeface="Arial" panose="020B0604020202020204" pitchFamily="34" charset="0"/>
              </a:rPr>
              <a:t>been</a:t>
            </a:r>
            <a:r>
              <a:rPr kumimoji="0" lang="pl-PL" altLang="pl-PL" sz="1800" b="0" i="0" u="none" strike="noStrike" cap="none" normalizeH="0" baseline="0" dirty="0">
                <a:ln>
                  <a:noFill/>
                </a:ln>
                <a:solidFill>
                  <a:schemeClr val="tx1"/>
                </a:solidFill>
                <a:effectLst/>
                <a:latin typeface="Arial" panose="020B0604020202020204" pitchFamily="34" charset="0"/>
              </a:rPr>
              <a:t> </a:t>
            </a:r>
            <a:r>
              <a:rPr kumimoji="0" lang="pl-PL" altLang="pl-PL" sz="1800" b="0" i="0" u="none" strike="noStrike" cap="none" normalizeH="0" baseline="0" dirty="0" err="1">
                <a:ln>
                  <a:noFill/>
                </a:ln>
                <a:solidFill>
                  <a:schemeClr val="tx1"/>
                </a:solidFill>
                <a:effectLst/>
                <a:latin typeface="Arial" panose="020B0604020202020204" pitchFamily="34" charset="0"/>
              </a:rPr>
              <a:t>increasing</a:t>
            </a:r>
            <a:r>
              <a:rPr kumimoji="0" lang="pl-PL" altLang="pl-PL" sz="1800" b="0" i="0" u="none" strike="noStrike" cap="none" normalizeH="0" baseline="0" dirty="0">
                <a:ln>
                  <a:noFill/>
                </a:ln>
                <a:solidFill>
                  <a:schemeClr val="tx1"/>
                </a:solidFill>
                <a:effectLst/>
                <a:latin typeface="Arial" panose="020B0604020202020204" pitchFamily="34" charset="0"/>
              </a:rPr>
              <a:t> from 2013 to 2020, </a:t>
            </a:r>
            <a:r>
              <a:rPr kumimoji="0" lang="pl-PL" altLang="pl-PL" sz="1800" b="0" i="0" u="none" strike="noStrike" cap="none" normalizeH="0" baseline="0" dirty="0" err="1">
                <a:ln>
                  <a:noFill/>
                </a:ln>
                <a:solidFill>
                  <a:schemeClr val="tx1"/>
                </a:solidFill>
                <a:effectLst/>
                <a:latin typeface="Arial" panose="020B0604020202020204" pitchFamily="34" charset="0"/>
              </a:rPr>
              <a:t>likely</a:t>
            </a:r>
            <a:r>
              <a:rPr kumimoji="0" lang="pl-PL" altLang="pl-PL" sz="1800" b="0" i="0" u="none" strike="noStrike" cap="none" normalizeH="0" baseline="0" dirty="0">
                <a:ln>
                  <a:noFill/>
                </a:ln>
                <a:solidFill>
                  <a:schemeClr val="tx1"/>
                </a:solidFill>
                <a:effectLst/>
                <a:latin typeface="Arial" panose="020B0604020202020204" pitchFamily="34" charset="0"/>
              </a:rPr>
              <a:t> </a:t>
            </a:r>
            <a:r>
              <a:rPr kumimoji="0" lang="pl-PL" altLang="pl-PL" sz="1800" b="0" i="0" u="none" strike="noStrike" cap="none" normalizeH="0" baseline="0" dirty="0" err="1">
                <a:ln>
                  <a:noFill/>
                </a:ln>
                <a:solidFill>
                  <a:schemeClr val="tx1"/>
                </a:solidFill>
                <a:effectLst/>
                <a:latin typeface="Arial" panose="020B0604020202020204" pitchFamily="34" charset="0"/>
              </a:rPr>
              <a:t>due</a:t>
            </a:r>
            <a:r>
              <a:rPr kumimoji="0" lang="pl-PL" altLang="pl-PL" sz="1800" b="0" i="0" u="none" strike="noStrike" cap="none" normalizeH="0" baseline="0" dirty="0">
                <a:ln>
                  <a:noFill/>
                </a:ln>
                <a:solidFill>
                  <a:schemeClr val="tx1"/>
                </a:solidFill>
                <a:effectLst/>
                <a:latin typeface="Arial" panose="020B0604020202020204" pitchFamily="34" charset="0"/>
              </a:rPr>
              <a:t> to </a:t>
            </a:r>
            <a:r>
              <a:rPr kumimoji="0" lang="pl-PL" altLang="pl-PL" sz="1800" b="0" i="0" u="none" strike="noStrike" cap="none" normalizeH="0" baseline="0" dirty="0" err="1">
                <a:ln>
                  <a:noFill/>
                </a:ln>
                <a:solidFill>
                  <a:schemeClr val="tx1"/>
                </a:solidFill>
                <a:effectLst/>
                <a:latin typeface="Arial" panose="020B0604020202020204" pitchFamily="34" charset="0"/>
              </a:rPr>
              <a:t>advancements</a:t>
            </a:r>
            <a:r>
              <a:rPr kumimoji="0" lang="pl-PL" altLang="pl-PL" sz="1800" b="0" i="0" u="none" strike="noStrike" cap="none" normalizeH="0" baseline="0" dirty="0">
                <a:ln>
                  <a:noFill/>
                </a:ln>
                <a:solidFill>
                  <a:schemeClr val="tx1"/>
                </a:solidFill>
                <a:effectLst/>
                <a:latin typeface="Arial" panose="020B0604020202020204" pitchFamily="34" charset="0"/>
              </a:rPr>
              <a:t> in </a:t>
            </a:r>
            <a:r>
              <a:rPr kumimoji="0" lang="pl-PL" altLang="pl-PL" sz="1800" b="0" i="0" u="none" strike="noStrike" cap="none" normalizeH="0" baseline="0" dirty="0" err="1">
                <a:ln>
                  <a:noFill/>
                </a:ln>
                <a:solidFill>
                  <a:schemeClr val="tx1"/>
                </a:solidFill>
                <a:effectLst/>
                <a:latin typeface="Arial" panose="020B0604020202020204" pitchFamily="34" charset="0"/>
              </a:rPr>
              <a:t>technology</a:t>
            </a:r>
            <a:r>
              <a:rPr kumimoji="0" lang="pl-PL" altLang="pl-PL" sz="1800" b="0" i="0" u="none" strike="noStrike" cap="none" normalizeH="0" baseline="0" dirty="0">
                <a:ln>
                  <a:noFill/>
                </a:ln>
                <a:solidFill>
                  <a:schemeClr val="tx1"/>
                </a:solidFill>
                <a:effectLst/>
                <a:latin typeface="Arial" panose="020B0604020202020204" pitchFamily="34" charset="0"/>
              </a:rPr>
              <a:t> and </a:t>
            </a:r>
            <a:r>
              <a:rPr kumimoji="0" lang="pl-PL" altLang="pl-PL" sz="1800" b="0" i="0" u="none" strike="noStrike" cap="none" normalizeH="0" baseline="0" dirty="0" err="1">
                <a:ln>
                  <a:noFill/>
                </a:ln>
                <a:solidFill>
                  <a:schemeClr val="tx1"/>
                </a:solidFill>
                <a:effectLst/>
                <a:latin typeface="Arial" panose="020B0604020202020204" pitchFamily="34" charset="0"/>
              </a:rPr>
              <a:t>accumulated</a:t>
            </a:r>
            <a:r>
              <a:rPr kumimoji="0" lang="pl-PL" altLang="pl-PL" sz="1800" b="0" i="0" u="none" strike="noStrike" cap="none" normalizeH="0" baseline="0" dirty="0">
                <a:ln>
                  <a:noFill/>
                </a:ln>
                <a:solidFill>
                  <a:schemeClr val="tx1"/>
                </a:solidFill>
                <a:effectLst/>
                <a:latin typeface="Arial" panose="020B0604020202020204" pitchFamily="34" charset="0"/>
              </a:rPr>
              <a:t> </a:t>
            </a:r>
            <a:r>
              <a:rPr kumimoji="0" lang="pl-PL" altLang="pl-PL" sz="1800" b="0" i="0" u="none" strike="noStrike" cap="none" normalizeH="0" baseline="0" dirty="0" err="1">
                <a:ln>
                  <a:noFill/>
                </a:ln>
                <a:solidFill>
                  <a:schemeClr val="tx1"/>
                </a:solidFill>
                <a:effectLst/>
                <a:latin typeface="Arial" panose="020B0604020202020204" pitchFamily="34" charset="0"/>
              </a:rPr>
              <a:t>experience</a:t>
            </a:r>
            <a:r>
              <a:rPr kumimoji="0" lang="pl-PL" altLang="pl-PL" sz="18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pl-PL" altLang="pl-PL" sz="1800" b="0" i="0" u="none" strike="noStrike" cap="none" normalizeH="0" baseline="0" dirty="0">
              <a:ln>
                <a:noFill/>
              </a:ln>
              <a:solidFill>
                <a:schemeClr val="tx1"/>
              </a:solidFill>
              <a:effectLst/>
              <a:latin typeface="Arial" panose="020B0604020202020204" pitchFamily="34" charset="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848751" y="413510"/>
            <a:ext cx="9919335" cy="741680"/>
          </a:xfrm>
        </p:spPr>
        <p:txBody>
          <a:bodyPr vert="horz" wrap="square" lIns="0" tIns="12700" rIns="0" bIns="0" rtlCol="0">
            <a:normAutofit/>
          </a:bodyPr>
          <a:lstStyle/>
          <a:p>
            <a:pPr marL="12700">
              <a:spcBef>
                <a:spcPts val="100"/>
              </a:spcBef>
            </a:pPr>
            <a:r>
              <a:rPr dirty="0"/>
              <a:t>All</a:t>
            </a:r>
            <a:r>
              <a:rPr spc="-90" dirty="0"/>
              <a:t> </a:t>
            </a:r>
            <a:r>
              <a:rPr spc="-130" dirty="0"/>
              <a:t>Launch</a:t>
            </a:r>
            <a:r>
              <a:rPr spc="-85" dirty="0"/>
              <a:t> </a:t>
            </a:r>
            <a:r>
              <a:rPr spc="-70" dirty="0"/>
              <a:t>Site</a:t>
            </a:r>
            <a:r>
              <a:rPr spc="-90" dirty="0"/>
              <a:t> </a:t>
            </a:r>
            <a:r>
              <a:rPr spc="-190" dirty="0"/>
              <a:t>Names</a:t>
            </a:r>
            <a:endParaRPr lang="pl-PL" spc="-190"/>
          </a:p>
        </p:txBody>
      </p:sp>
      <p:pic>
        <p:nvPicPr>
          <p:cNvPr id="9" name="Obraz 8" descr="Obraz zawierający tekst, zrzut ekranu, Czcionka, numer&#10;&#10;Opis wygenerowany automatycznie">
            <a:extLst>
              <a:ext uri="{FF2B5EF4-FFF2-40B4-BE49-F238E27FC236}">
                <a16:creationId xmlns:a16="http://schemas.microsoft.com/office/drawing/2014/main" id="{CAA7DEA8-90D4-C2EB-CE96-FD7AD8CFE17F}"/>
              </a:ext>
            </a:extLst>
          </p:cNvPr>
          <p:cNvPicPr>
            <a:picLocks noChangeAspect="1"/>
          </p:cNvPicPr>
          <p:nvPr/>
        </p:nvPicPr>
        <p:blipFill>
          <a:blip r:embed="rId2"/>
          <a:stretch>
            <a:fillRect/>
          </a:stretch>
        </p:blipFill>
        <p:spPr>
          <a:xfrm>
            <a:off x="609600" y="1719072"/>
            <a:ext cx="5303520" cy="4242815"/>
          </a:xfrm>
          <a:prstGeom prst="rect">
            <a:avLst/>
          </a:prstGeom>
          <a:noFill/>
        </p:spPr>
      </p:pic>
      <p:sp>
        <p:nvSpPr>
          <p:cNvPr id="14" name="Content Placeholder 3">
            <a:extLst>
              <a:ext uri="{FF2B5EF4-FFF2-40B4-BE49-F238E27FC236}">
                <a16:creationId xmlns:a16="http://schemas.microsoft.com/office/drawing/2014/main" id="{1A502E50-B65B-3F19-6B7C-0D304EC40B35}"/>
              </a:ext>
            </a:extLst>
          </p:cNvPr>
          <p:cNvSpPr>
            <a:spLocks noGrp="1"/>
          </p:cNvSpPr>
          <p:nvPr>
            <p:ph sz="half" idx="3"/>
          </p:nvPr>
        </p:nvSpPr>
        <p:spPr>
          <a:xfrm>
            <a:off x="6278880" y="1719072"/>
            <a:ext cx="5303520" cy="677108"/>
          </a:xfrm>
        </p:spPr>
        <p:txBody>
          <a:bodyPr/>
          <a:lstStyle/>
          <a:p>
            <a:r>
              <a:rPr lang="en-US" dirty="0"/>
              <a:t>Executed an SQL query to retrieve all launch site names.</a:t>
            </a:r>
          </a:p>
        </p:txBody>
      </p:sp>
      <p:sp>
        <p:nvSpPr>
          <p:cNvPr id="5" name="object 5" hidden="1"/>
          <p:cNvSpPr txBox="1">
            <a:spLocks noGrp="1"/>
          </p:cNvSpPr>
          <p:nvPr>
            <p:ph type="sldNum" sz="quarter" idx="7"/>
          </p:nvPr>
        </p:nvSpPr>
        <p:spPr>
          <a:xfrm>
            <a:off x="11082680" y="6101139"/>
            <a:ext cx="334340" cy="230832"/>
          </a:xfrm>
          <a:prstGeom prst="rect">
            <a:avLst/>
          </a:prstGeom>
        </p:spPr>
        <p:txBody>
          <a:bodyPr vert="horz" wrap="square" lIns="0" tIns="0" rIns="0" bIns="0" rtlCol="0">
            <a:spAutoFit/>
          </a:bodyPr>
          <a:lstStyle/>
          <a:p>
            <a:pPr marL="38100">
              <a:lnSpc>
                <a:spcPts val="1839"/>
              </a:lnSpc>
              <a:spcAft>
                <a:spcPts val="600"/>
              </a:spcAft>
            </a:pPr>
            <a:fld id="{81D60167-4931-47E6-BA6A-407CBD079E47}" type="slidenum">
              <a:rPr spc="100" dirty="0"/>
              <a:pPr marL="38100">
                <a:lnSpc>
                  <a:spcPts val="1839"/>
                </a:lnSpc>
                <a:spcAft>
                  <a:spcPts val="600"/>
                </a:spcAft>
              </a:pPr>
              <a:t>24</a:t>
            </a:fld>
            <a:endParaRPr lang="pl-PL" spc="10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848751" y="413510"/>
            <a:ext cx="9919335" cy="741680"/>
          </a:xfrm>
        </p:spPr>
        <p:txBody>
          <a:bodyPr vert="horz" wrap="square" lIns="0" tIns="12700" rIns="0" bIns="0" rtlCol="0">
            <a:normAutofit/>
          </a:bodyPr>
          <a:lstStyle/>
          <a:p>
            <a:pPr marL="12700">
              <a:spcBef>
                <a:spcPts val="100"/>
              </a:spcBef>
            </a:pPr>
            <a:r>
              <a:rPr lang="en-US" spc="-130"/>
              <a:t>Launch </a:t>
            </a:r>
            <a:r>
              <a:rPr lang="en-US" spc="-70"/>
              <a:t>Site</a:t>
            </a:r>
            <a:r>
              <a:rPr lang="en-US" spc="-100"/>
              <a:t> </a:t>
            </a:r>
            <a:r>
              <a:rPr lang="en-US" spc="-229"/>
              <a:t>Names</a:t>
            </a:r>
            <a:r>
              <a:rPr lang="en-US" spc="-30"/>
              <a:t> Begin</a:t>
            </a:r>
            <a:r>
              <a:rPr lang="en-US" spc="-85"/>
              <a:t> </a:t>
            </a:r>
            <a:r>
              <a:rPr lang="en-US"/>
              <a:t>with</a:t>
            </a:r>
            <a:r>
              <a:rPr lang="en-US" spc="-85"/>
              <a:t> </a:t>
            </a:r>
            <a:r>
              <a:rPr lang="en-US" spc="-160"/>
              <a:t>'CCA'</a:t>
            </a:r>
            <a:endParaRPr lang="pl-PL" spc="-160"/>
          </a:p>
        </p:txBody>
      </p:sp>
      <p:pic>
        <p:nvPicPr>
          <p:cNvPr id="7" name="Obraz 6">
            <a:extLst>
              <a:ext uri="{FF2B5EF4-FFF2-40B4-BE49-F238E27FC236}">
                <a16:creationId xmlns:a16="http://schemas.microsoft.com/office/drawing/2014/main" id="{75A6FEAE-A32F-553A-5724-5A1C0D33C6E3}"/>
              </a:ext>
            </a:extLst>
          </p:cNvPr>
          <p:cNvPicPr>
            <a:picLocks noChangeAspect="1"/>
          </p:cNvPicPr>
          <p:nvPr/>
        </p:nvPicPr>
        <p:blipFill>
          <a:blip r:embed="rId2"/>
          <a:stretch>
            <a:fillRect/>
          </a:stretch>
        </p:blipFill>
        <p:spPr>
          <a:xfrm>
            <a:off x="118110" y="1577340"/>
            <a:ext cx="5977890" cy="4526279"/>
          </a:xfrm>
          <a:prstGeom prst="rect">
            <a:avLst/>
          </a:prstGeom>
          <a:noFill/>
        </p:spPr>
      </p:pic>
      <p:sp>
        <p:nvSpPr>
          <p:cNvPr id="14" name="Content Placeholder 3">
            <a:extLst>
              <a:ext uri="{FF2B5EF4-FFF2-40B4-BE49-F238E27FC236}">
                <a16:creationId xmlns:a16="http://schemas.microsoft.com/office/drawing/2014/main" id="{D3F29898-367E-0C2E-2DF9-E403D232F208}"/>
              </a:ext>
            </a:extLst>
          </p:cNvPr>
          <p:cNvSpPr>
            <a:spLocks noGrp="1"/>
          </p:cNvSpPr>
          <p:nvPr>
            <p:ph sz="half" idx="3"/>
          </p:nvPr>
        </p:nvSpPr>
        <p:spPr>
          <a:xfrm>
            <a:off x="6278880" y="1577340"/>
            <a:ext cx="5303520" cy="677108"/>
          </a:xfrm>
        </p:spPr>
        <p:txBody>
          <a:bodyPr/>
          <a:lstStyle/>
          <a:p>
            <a:r>
              <a:rPr lang="en-US" dirty="0"/>
              <a:t>Executed an SQL query to retrieve 5 launch site names that start with 'CCA'.</a:t>
            </a:r>
          </a:p>
        </p:txBody>
      </p:sp>
      <p:sp>
        <p:nvSpPr>
          <p:cNvPr id="5" name="object 5" hidden="1"/>
          <p:cNvSpPr txBox="1">
            <a:spLocks noGrp="1"/>
          </p:cNvSpPr>
          <p:nvPr>
            <p:ph type="sldNum" sz="quarter" idx="7"/>
          </p:nvPr>
        </p:nvSpPr>
        <p:spPr>
          <a:xfrm>
            <a:off x="11082680" y="6101139"/>
            <a:ext cx="334340" cy="230832"/>
          </a:xfrm>
          <a:prstGeom prst="rect">
            <a:avLst/>
          </a:prstGeom>
        </p:spPr>
        <p:txBody>
          <a:bodyPr vert="horz" wrap="square" lIns="0" tIns="0" rIns="0" bIns="0" rtlCol="0">
            <a:spAutoFit/>
          </a:bodyPr>
          <a:lstStyle/>
          <a:p>
            <a:pPr marL="38100">
              <a:lnSpc>
                <a:spcPts val="1839"/>
              </a:lnSpc>
              <a:spcAft>
                <a:spcPts val="600"/>
              </a:spcAft>
            </a:pPr>
            <a:fld id="{81D60167-4931-47E6-BA6A-407CBD079E47}" type="slidenum">
              <a:rPr lang="pl-PL" spc="100" smtClean="0"/>
              <a:pPr marL="38100">
                <a:lnSpc>
                  <a:spcPts val="1839"/>
                </a:lnSpc>
                <a:spcAft>
                  <a:spcPts val="600"/>
                </a:spcAft>
              </a:pPr>
              <a:t>25</a:t>
            </a:fld>
            <a:endParaRPr lang="pl-PL" spc="10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848751" y="413510"/>
            <a:ext cx="9919335" cy="741680"/>
          </a:xfrm>
        </p:spPr>
        <p:txBody>
          <a:bodyPr vert="horz" wrap="square" lIns="0" tIns="12700" rIns="0" bIns="0" rtlCol="0">
            <a:normAutofit/>
          </a:bodyPr>
          <a:lstStyle/>
          <a:p>
            <a:pPr marL="12700">
              <a:spcBef>
                <a:spcPts val="100"/>
              </a:spcBef>
            </a:pPr>
            <a:r>
              <a:rPr spc="-100" dirty="0"/>
              <a:t>Total</a:t>
            </a:r>
            <a:r>
              <a:rPr spc="-120" dirty="0"/>
              <a:t> </a:t>
            </a:r>
            <a:r>
              <a:rPr spc="-135" dirty="0"/>
              <a:t>Payload</a:t>
            </a:r>
            <a:r>
              <a:rPr spc="-114" dirty="0"/>
              <a:t> </a:t>
            </a:r>
            <a:r>
              <a:rPr spc="-165" dirty="0"/>
              <a:t>Mass</a:t>
            </a:r>
            <a:endParaRPr lang="pl-PL" spc="-165"/>
          </a:p>
        </p:txBody>
      </p:sp>
      <p:pic>
        <p:nvPicPr>
          <p:cNvPr id="7" name="Obraz 6" descr="Obraz zawierający tekst, zrzut ekranu, Czcionka&#10;&#10;Opis wygenerowany automatycznie">
            <a:extLst>
              <a:ext uri="{FF2B5EF4-FFF2-40B4-BE49-F238E27FC236}">
                <a16:creationId xmlns:a16="http://schemas.microsoft.com/office/drawing/2014/main" id="{6DA9996A-BB2C-6515-9627-2F1A1E4540F0}"/>
              </a:ext>
            </a:extLst>
          </p:cNvPr>
          <p:cNvPicPr>
            <a:picLocks noChangeAspect="1"/>
          </p:cNvPicPr>
          <p:nvPr/>
        </p:nvPicPr>
        <p:blipFill>
          <a:blip r:embed="rId2"/>
          <a:stretch>
            <a:fillRect/>
          </a:stretch>
        </p:blipFill>
        <p:spPr>
          <a:xfrm>
            <a:off x="609600" y="2932252"/>
            <a:ext cx="5303520" cy="1816455"/>
          </a:xfrm>
          <a:prstGeom prst="rect">
            <a:avLst/>
          </a:prstGeom>
          <a:noFill/>
        </p:spPr>
      </p:pic>
      <p:sp>
        <p:nvSpPr>
          <p:cNvPr id="12" name="Content Placeholder 3">
            <a:extLst>
              <a:ext uri="{FF2B5EF4-FFF2-40B4-BE49-F238E27FC236}">
                <a16:creationId xmlns:a16="http://schemas.microsoft.com/office/drawing/2014/main" id="{BE0EDD14-AAE9-3F6F-CD8B-5EB49E95A2E8}"/>
              </a:ext>
            </a:extLst>
          </p:cNvPr>
          <p:cNvSpPr>
            <a:spLocks noGrp="1"/>
          </p:cNvSpPr>
          <p:nvPr>
            <p:ph sz="half" idx="3"/>
          </p:nvPr>
        </p:nvSpPr>
        <p:spPr>
          <a:xfrm>
            <a:off x="6278882" y="2932252"/>
            <a:ext cx="5303520" cy="1015663"/>
          </a:xfrm>
        </p:spPr>
        <p:txBody>
          <a:bodyPr/>
          <a:lstStyle/>
          <a:p>
            <a:r>
              <a:rPr lang="en-US" dirty="0"/>
              <a:t>Executed an SQL query to retrieve the total payload mass carried by boosters launched by NASA (CRS).</a:t>
            </a:r>
          </a:p>
        </p:txBody>
      </p:sp>
      <p:sp>
        <p:nvSpPr>
          <p:cNvPr id="5" name="object 5" hidden="1"/>
          <p:cNvSpPr txBox="1">
            <a:spLocks noGrp="1"/>
          </p:cNvSpPr>
          <p:nvPr>
            <p:ph type="sldNum" sz="quarter" idx="7"/>
          </p:nvPr>
        </p:nvSpPr>
        <p:spPr>
          <a:xfrm>
            <a:off x="11082680" y="6101139"/>
            <a:ext cx="334340" cy="230832"/>
          </a:xfrm>
          <a:prstGeom prst="rect">
            <a:avLst/>
          </a:prstGeom>
        </p:spPr>
        <p:txBody>
          <a:bodyPr vert="horz" wrap="square" lIns="0" tIns="0" rIns="0" bIns="0" rtlCol="0">
            <a:spAutoFit/>
          </a:bodyPr>
          <a:lstStyle/>
          <a:p>
            <a:pPr marL="38100">
              <a:lnSpc>
                <a:spcPts val="1839"/>
              </a:lnSpc>
              <a:spcAft>
                <a:spcPts val="600"/>
              </a:spcAft>
            </a:pPr>
            <a:fld id="{81D60167-4931-47E6-BA6A-407CBD079E47}" type="slidenum">
              <a:rPr spc="100" dirty="0"/>
              <a:pPr marL="38100">
                <a:lnSpc>
                  <a:spcPts val="1839"/>
                </a:lnSpc>
                <a:spcAft>
                  <a:spcPts val="600"/>
                </a:spcAft>
              </a:pPr>
              <a:t>26</a:t>
            </a:fld>
            <a:endParaRPr lang="pl-PL" spc="10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848751" y="413510"/>
            <a:ext cx="9919335" cy="741680"/>
          </a:xfrm>
        </p:spPr>
        <p:txBody>
          <a:bodyPr vert="horz" wrap="square" lIns="0" tIns="12700" rIns="0" bIns="0" rtlCol="0">
            <a:normAutofit/>
          </a:bodyPr>
          <a:lstStyle/>
          <a:p>
            <a:pPr marL="12700">
              <a:spcBef>
                <a:spcPts val="100"/>
              </a:spcBef>
            </a:pPr>
            <a:r>
              <a:rPr spc="-145" dirty="0"/>
              <a:t>Average</a:t>
            </a:r>
            <a:r>
              <a:rPr spc="-114" dirty="0"/>
              <a:t> </a:t>
            </a:r>
            <a:r>
              <a:rPr spc="-135" dirty="0"/>
              <a:t>Payload</a:t>
            </a:r>
            <a:r>
              <a:rPr spc="-114" dirty="0"/>
              <a:t> </a:t>
            </a:r>
            <a:r>
              <a:rPr spc="-215" dirty="0"/>
              <a:t>Mass</a:t>
            </a:r>
            <a:r>
              <a:rPr spc="-40" dirty="0"/>
              <a:t> </a:t>
            </a:r>
            <a:r>
              <a:rPr dirty="0"/>
              <a:t>by</a:t>
            </a:r>
            <a:r>
              <a:rPr spc="-85" dirty="0"/>
              <a:t> </a:t>
            </a:r>
            <a:r>
              <a:rPr dirty="0"/>
              <a:t>F9</a:t>
            </a:r>
            <a:r>
              <a:rPr spc="-85" dirty="0"/>
              <a:t> </a:t>
            </a:r>
            <a:r>
              <a:rPr spc="-20" dirty="0"/>
              <a:t>v1.1</a:t>
            </a:r>
            <a:endParaRPr lang="pl-PL" spc="-20"/>
          </a:p>
        </p:txBody>
      </p:sp>
      <p:pic>
        <p:nvPicPr>
          <p:cNvPr id="7" name="Obraz 6" descr="Obraz zawierający tekst, Czcionka, linia, zrzut ekranu&#10;&#10;Opis wygenerowany automatycznie">
            <a:extLst>
              <a:ext uri="{FF2B5EF4-FFF2-40B4-BE49-F238E27FC236}">
                <a16:creationId xmlns:a16="http://schemas.microsoft.com/office/drawing/2014/main" id="{274A5EC2-8B6F-8C1A-829A-6FE838995181}"/>
              </a:ext>
            </a:extLst>
          </p:cNvPr>
          <p:cNvPicPr>
            <a:picLocks noChangeAspect="1"/>
          </p:cNvPicPr>
          <p:nvPr/>
        </p:nvPicPr>
        <p:blipFill>
          <a:blip r:embed="rId2"/>
          <a:stretch>
            <a:fillRect/>
          </a:stretch>
        </p:blipFill>
        <p:spPr>
          <a:xfrm>
            <a:off x="609600" y="3011805"/>
            <a:ext cx="5303520" cy="1657349"/>
          </a:xfrm>
          <a:prstGeom prst="rect">
            <a:avLst/>
          </a:prstGeom>
          <a:noFill/>
        </p:spPr>
      </p:pic>
      <p:sp>
        <p:nvSpPr>
          <p:cNvPr id="12" name="Content Placeholder 3">
            <a:extLst>
              <a:ext uri="{FF2B5EF4-FFF2-40B4-BE49-F238E27FC236}">
                <a16:creationId xmlns:a16="http://schemas.microsoft.com/office/drawing/2014/main" id="{3A4A91BE-AFB7-16DF-5D36-D3E72B30214E}"/>
              </a:ext>
            </a:extLst>
          </p:cNvPr>
          <p:cNvSpPr>
            <a:spLocks noGrp="1"/>
          </p:cNvSpPr>
          <p:nvPr>
            <p:ph sz="half" idx="3"/>
          </p:nvPr>
        </p:nvSpPr>
        <p:spPr>
          <a:xfrm>
            <a:off x="6172200" y="3011805"/>
            <a:ext cx="5303520" cy="1015663"/>
          </a:xfrm>
        </p:spPr>
        <p:txBody>
          <a:bodyPr/>
          <a:lstStyle/>
          <a:p>
            <a:r>
              <a:rPr lang="en-US" dirty="0"/>
              <a:t>Executed an SQL query to calculate the average payload mass carried by booster version F9 v1.1.</a:t>
            </a:r>
          </a:p>
        </p:txBody>
      </p:sp>
      <p:sp>
        <p:nvSpPr>
          <p:cNvPr id="5" name="object 5" hidden="1"/>
          <p:cNvSpPr txBox="1">
            <a:spLocks noGrp="1"/>
          </p:cNvSpPr>
          <p:nvPr>
            <p:ph type="sldNum" sz="quarter" idx="7"/>
          </p:nvPr>
        </p:nvSpPr>
        <p:spPr>
          <a:xfrm>
            <a:off x="11082680" y="6101139"/>
            <a:ext cx="334340" cy="230832"/>
          </a:xfrm>
          <a:prstGeom prst="rect">
            <a:avLst/>
          </a:prstGeom>
        </p:spPr>
        <p:txBody>
          <a:bodyPr vert="horz" wrap="square" lIns="0" tIns="0" rIns="0" bIns="0" rtlCol="0">
            <a:spAutoFit/>
          </a:bodyPr>
          <a:lstStyle/>
          <a:p>
            <a:pPr marL="38100">
              <a:lnSpc>
                <a:spcPts val="1839"/>
              </a:lnSpc>
              <a:spcAft>
                <a:spcPts val="600"/>
              </a:spcAft>
            </a:pPr>
            <a:fld id="{81D60167-4931-47E6-BA6A-407CBD079E47}" type="slidenum">
              <a:rPr spc="100" dirty="0"/>
              <a:pPr marL="38100">
                <a:lnSpc>
                  <a:spcPts val="1839"/>
                </a:lnSpc>
                <a:spcAft>
                  <a:spcPts val="600"/>
                </a:spcAft>
              </a:pPr>
              <a:t>27</a:t>
            </a:fld>
            <a:endParaRPr lang="pl-PL" spc="10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848751" y="413510"/>
            <a:ext cx="9919335" cy="741680"/>
          </a:xfrm>
        </p:spPr>
        <p:txBody>
          <a:bodyPr vert="horz" wrap="square" lIns="0" tIns="12700" rIns="0" bIns="0" rtlCol="0">
            <a:normAutofit/>
          </a:bodyPr>
          <a:lstStyle/>
          <a:p>
            <a:pPr marL="12700">
              <a:spcBef>
                <a:spcPts val="100"/>
              </a:spcBef>
            </a:pPr>
            <a:r>
              <a:rPr dirty="0"/>
              <a:t>First</a:t>
            </a:r>
            <a:r>
              <a:rPr spc="-165" dirty="0"/>
              <a:t> </a:t>
            </a:r>
            <a:r>
              <a:rPr spc="-175" dirty="0"/>
              <a:t>Successful</a:t>
            </a:r>
            <a:r>
              <a:rPr spc="-85" dirty="0"/>
              <a:t> </a:t>
            </a:r>
            <a:r>
              <a:rPr spc="-95" dirty="0"/>
              <a:t>Ground</a:t>
            </a:r>
            <a:r>
              <a:rPr spc="-120" dirty="0"/>
              <a:t> </a:t>
            </a:r>
            <a:r>
              <a:rPr spc="-50" dirty="0"/>
              <a:t>Landing</a:t>
            </a:r>
            <a:r>
              <a:rPr spc="-120" dirty="0"/>
              <a:t> </a:t>
            </a:r>
            <a:r>
              <a:rPr spc="-20" dirty="0"/>
              <a:t>Date</a:t>
            </a:r>
            <a:endParaRPr lang="pl-PL" spc="-20"/>
          </a:p>
        </p:txBody>
      </p:sp>
      <p:pic>
        <p:nvPicPr>
          <p:cNvPr id="7" name="Obraz 6" descr="Obraz zawierający tekst, zrzut ekranu, Czcionka&#10;&#10;Opis wygenerowany automatycznie">
            <a:extLst>
              <a:ext uri="{FF2B5EF4-FFF2-40B4-BE49-F238E27FC236}">
                <a16:creationId xmlns:a16="http://schemas.microsoft.com/office/drawing/2014/main" id="{DD026981-2F24-691B-1451-90EE317453DC}"/>
              </a:ext>
            </a:extLst>
          </p:cNvPr>
          <p:cNvPicPr>
            <a:picLocks noChangeAspect="1"/>
          </p:cNvPicPr>
          <p:nvPr/>
        </p:nvPicPr>
        <p:blipFill>
          <a:blip r:embed="rId2"/>
          <a:stretch>
            <a:fillRect/>
          </a:stretch>
        </p:blipFill>
        <p:spPr>
          <a:xfrm>
            <a:off x="609600" y="2674345"/>
            <a:ext cx="5303520" cy="2332270"/>
          </a:xfrm>
          <a:prstGeom prst="rect">
            <a:avLst/>
          </a:prstGeom>
          <a:noFill/>
        </p:spPr>
      </p:pic>
      <p:sp>
        <p:nvSpPr>
          <p:cNvPr id="12" name="Content Placeholder 3">
            <a:extLst>
              <a:ext uri="{FF2B5EF4-FFF2-40B4-BE49-F238E27FC236}">
                <a16:creationId xmlns:a16="http://schemas.microsoft.com/office/drawing/2014/main" id="{B301470F-B6D5-A361-75DB-0BD691A74E2B}"/>
              </a:ext>
            </a:extLst>
          </p:cNvPr>
          <p:cNvSpPr>
            <a:spLocks noGrp="1"/>
          </p:cNvSpPr>
          <p:nvPr>
            <p:ph sz="half" idx="3"/>
          </p:nvPr>
        </p:nvSpPr>
        <p:spPr>
          <a:xfrm>
            <a:off x="6265027" y="2674345"/>
            <a:ext cx="5303520" cy="1015663"/>
          </a:xfrm>
        </p:spPr>
        <p:txBody>
          <a:bodyPr/>
          <a:lstStyle/>
          <a:p>
            <a:r>
              <a:rPr lang="en-US" dirty="0"/>
              <a:t>Executed an SQL query to find the dates of the first successful landing on a ground pad.</a:t>
            </a:r>
          </a:p>
        </p:txBody>
      </p:sp>
      <p:sp>
        <p:nvSpPr>
          <p:cNvPr id="5" name="object 5" hidden="1"/>
          <p:cNvSpPr txBox="1">
            <a:spLocks noGrp="1"/>
          </p:cNvSpPr>
          <p:nvPr>
            <p:ph type="sldNum" sz="quarter" idx="7"/>
          </p:nvPr>
        </p:nvSpPr>
        <p:spPr>
          <a:xfrm>
            <a:off x="11082680" y="6101139"/>
            <a:ext cx="334340" cy="230832"/>
          </a:xfrm>
          <a:prstGeom prst="rect">
            <a:avLst/>
          </a:prstGeom>
        </p:spPr>
        <p:txBody>
          <a:bodyPr vert="horz" wrap="square" lIns="0" tIns="0" rIns="0" bIns="0" rtlCol="0">
            <a:spAutoFit/>
          </a:bodyPr>
          <a:lstStyle/>
          <a:p>
            <a:pPr marL="38100">
              <a:lnSpc>
                <a:spcPts val="1839"/>
              </a:lnSpc>
              <a:spcAft>
                <a:spcPts val="600"/>
              </a:spcAft>
            </a:pPr>
            <a:fld id="{81D60167-4931-47E6-BA6A-407CBD079E47}" type="slidenum">
              <a:rPr spc="100" dirty="0"/>
              <a:pPr marL="38100">
                <a:lnSpc>
                  <a:spcPts val="1839"/>
                </a:lnSpc>
                <a:spcAft>
                  <a:spcPts val="600"/>
                </a:spcAft>
              </a:pPr>
              <a:t>28</a:t>
            </a:fld>
            <a:endParaRPr lang="pl-PL" spc="10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848751" y="413510"/>
            <a:ext cx="9919335" cy="741680"/>
          </a:xfrm>
        </p:spPr>
        <p:txBody>
          <a:bodyPr vert="horz" wrap="square" lIns="0" tIns="143764" rIns="0" bIns="0" rtlCol="0">
            <a:normAutofit/>
          </a:bodyPr>
          <a:lstStyle/>
          <a:p>
            <a:pPr marL="12700">
              <a:lnSpc>
                <a:spcPct val="90000"/>
              </a:lnSpc>
              <a:spcBef>
                <a:spcPts val="100"/>
              </a:spcBef>
            </a:pPr>
            <a:r>
              <a:rPr lang="en-US" sz="2300" spc="-50" dirty="0"/>
              <a:t>Successful</a:t>
            </a:r>
            <a:r>
              <a:rPr lang="en-US" sz="2300" spc="-85" dirty="0"/>
              <a:t> </a:t>
            </a:r>
            <a:r>
              <a:rPr lang="en-US" sz="2300" dirty="0"/>
              <a:t>Drone</a:t>
            </a:r>
            <a:r>
              <a:rPr lang="en-US" sz="2300" spc="-80" dirty="0"/>
              <a:t> </a:t>
            </a:r>
            <a:r>
              <a:rPr lang="en-US" sz="2300" dirty="0"/>
              <a:t>Ship</a:t>
            </a:r>
            <a:r>
              <a:rPr lang="en-US" sz="2300" spc="-75" dirty="0"/>
              <a:t> </a:t>
            </a:r>
            <a:r>
              <a:rPr lang="en-US" sz="2300" dirty="0"/>
              <a:t>Landing</a:t>
            </a:r>
            <a:r>
              <a:rPr lang="en-US" sz="2300" spc="-75" dirty="0"/>
              <a:t> </a:t>
            </a:r>
            <a:r>
              <a:rPr lang="en-US" sz="2300" spc="-110" dirty="0"/>
              <a:t>with</a:t>
            </a:r>
            <a:r>
              <a:rPr lang="en-US" sz="2300" spc="-75" dirty="0"/>
              <a:t> </a:t>
            </a:r>
            <a:r>
              <a:rPr lang="en-US" sz="2300" spc="-40" dirty="0"/>
              <a:t>Payload</a:t>
            </a:r>
            <a:r>
              <a:rPr lang="en-US" sz="2300" spc="-75" dirty="0"/>
              <a:t> </a:t>
            </a:r>
            <a:r>
              <a:rPr lang="en-US" sz="2300" spc="-95" dirty="0"/>
              <a:t>between</a:t>
            </a:r>
            <a:r>
              <a:rPr lang="en-US" sz="2300" spc="-90" dirty="0"/>
              <a:t> </a:t>
            </a:r>
            <a:r>
              <a:rPr lang="en-US" sz="2300" spc="195" dirty="0"/>
              <a:t>4000</a:t>
            </a:r>
            <a:r>
              <a:rPr lang="en-US" sz="2300" spc="-80" dirty="0"/>
              <a:t> </a:t>
            </a:r>
            <a:r>
              <a:rPr lang="en-US" sz="2300" dirty="0"/>
              <a:t>and</a:t>
            </a:r>
            <a:r>
              <a:rPr lang="en-US" sz="2300" spc="-75" dirty="0"/>
              <a:t> </a:t>
            </a:r>
            <a:r>
              <a:rPr lang="en-US" sz="2300" spc="175" dirty="0"/>
              <a:t>6000</a:t>
            </a:r>
            <a:endParaRPr lang="en-US" sz="2300" dirty="0"/>
          </a:p>
        </p:txBody>
      </p:sp>
      <p:pic>
        <p:nvPicPr>
          <p:cNvPr id="7" name="Obraz 6">
            <a:extLst>
              <a:ext uri="{FF2B5EF4-FFF2-40B4-BE49-F238E27FC236}">
                <a16:creationId xmlns:a16="http://schemas.microsoft.com/office/drawing/2014/main" id="{F850A2E2-3F01-C619-60CD-196DF0226032}"/>
              </a:ext>
            </a:extLst>
          </p:cNvPr>
          <p:cNvPicPr>
            <a:picLocks noChangeAspect="1"/>
          </p:cNvPicPr>
          <p:nvPr/>
        </p:nvPicPr>
        <p:blipFill>
          <a:blip r:embed="rId2"/>
          <a:stretch>
            <a:fillRect/>
          </a:stretch>
        </p:blipFill>
        <p:spPr>
          <a:xfrm>
            <a:off x="457200" y="2362200"/>
            <a:ext cx="5715000" cy="2666999"/>
          </a:xfrm>
          <a:prstGeom prst="rect">
            <a:avLst/>
          </a:prstGeom>
          <a:noFill/>
        </p:spPr>
      </p:pic>
      <p:sp>
        <p:nvSpPr>
          <p:cNvPr id="12" name="Content Placeholder 3">
            <a:extLst>
              <a:ext uri="{FF2B5EF4-FFF2-40B4-BE49-F238E27FC236}">
                <a16:creationId xmlns:a16="http://schemas.microsoft.com/office/drawing/2014/main" id="{05C52B6A-3A7B-7319-32DE-95EB4139B765}"/>
              </a:ext>
            </a:extLst>
          </p:cNvPr>
          <p:cNvSpPr>
            <a:spLocks noGrp="1"/>
          </p:cNvSpPr>
          <p:nvPr>
            <p:ph sz="half" idx="3"/>
          </p:nvPr>
        </p:nvSpPr>
        <p:spPr>
          <a:xfrm>
            <a:off x="6324600" y="2382982"/>
            <a:ext cx="5303520" cy="1692771"/>
          </a:xfrm>
        </p:spPr>
        <p:txBody>
          <a:bodyPr/>
          <a:lstStyle/>
          <a:p>
            <a:r>
              <a:rPr lang="en-US" dirty="0"/>
              <a:t>Executed an SQL query to list the names of boosters that successfully landed on a drone ship with a payload mass between 4000 and 6000.</a:t>
            </a:r>
            <a:endParaRPr lang="pl-PL" dirty="0"/>
          </a:p>
          <a:p>
            <a:endParaRPr lang="en-US" dirty="0"/>
          </a:p>
        </p:txBody>
      </p:sp>
      <p:sp>
        <p:nvSpPr>
          <p:cNvPr id="5" name="object 5" hidden="1"/>
          <p:cNvSpPr txBox="1">
            <a:spLocks noGrp="1"/>
          </p:cNvSpPr>
          <p:nvPr>
            <p:ph type="sldNum" sz="quarter" idx="7"/>
          </p:nvPr>
        </p:nvSpPr>
        <p:spPr>
          <a:xfrm>
            <a:off x="11082680" y="6101139"/>
            <a:ext cx="334340" cy="230832"/>
          </a:xfrm>
          <a:prstGeom prst="rect">
            <a:avLst/>
          </a:prstGeom>
        </p:spPr>
        <p:txBody>
          <a:bodyPr vert="horz" wrap="square" lIns="0" tIns="0" rIns="0" bIns="0" rtlCol="0">
            <a:spAutoFit/>
          </a:bodyPr>
          <a:lstStyle/>
          <a:p>
            <a:pPr marL="38100">
              <a:lnSpc>
                <a:spcPts val="1839"/>
              </a:lnSpc>
              <a:spcAft>
                <a:spcPts val="600"/>
              </a:spcAft>
            </a:pPr>
            <a:fld id="{81D60167-4931-47E6-BA6A-407CBD079E47}" type="slidenum">
              <a:rPr spc="100" dirty="0"/>
              <a:pPr marL="38100">
                <a:lnSpc>
                  <a:spcPts val="1839"/>
                </a:lnSpc>
                <a:spcAft>
                  <a:spcPts val="600"/>
                </a:spcAft>
              </a:pPr>
              <a:t>29</a:t>
            </a:fld>
            <a:endParaRPr lang="pl-PL" spc="100"/>
          </a:p>
        </p:txBody>
      </p:sp>
      <p:sp>
        <p:nvSpPr>
          <p:cNvPr id="9" name="pole tekstowe 8">
            <a:extLst>
              <a:ext uri="{FF2B5EF4-FFF2-40B4-BE49-F238E27FC236}">
                <a16:creationId xmlns:a16="http://schemas.microsoft.com/office/drawing/2014/main" id="{4EF41223-FE05-52BD-6436-9C500E651821}"/>
              </a:ext>
            </a:extLst>
          </p:cNvPr>
          <p:cNvSpPr txBox="1"/>
          <p:nvPr/>
        </p:nvSpPr>
        <p:spPr>
          <a:xfrm>
            <a:off x="457200" y="5299957"/>
            <a:ext cx="2667000" cy="369332"/>
          </a:xfrm>
          <a:prstGeom prst="rect">
            <a:avLst/>
          </a:prstGeom>
          <a:noFill/>
        </p:spPr>
        <p:txBody>
          <a:bodyPr wrap="square">
            <a:spAutoFit/>
          </a:bodyPr>
          <a:lstStyle/>
          <a:p>
            <a:r>
              <a:rPr lang="pl-PL" dirty="0" err="1"/>
              <a:t>entire</a:t>
            </a:r>
            <a:r>
              <a:rPr lang="pl-PL" dirty="0"/>
              <a:t> </a:t>
            </a:r>
            <a:r>
              <a:rPr lang="pl-PL" dirty="0" err="1"/>
              <a:t>code</a:t>
            </a:r>
            <a:r>
              <a:rPr lang="pl-PL" dirty="0"/>
              <a:t>:</a:t>
            </a:r>
          </a:p>
        </p:txBody>
      </p:sp>
      <p:sp>
        <p:nvSpPr>
          <p:cNvPr id="10" name="Rectangle 1">
            <a:extLst>
              <a:ext uri="{FF2B5EF4-FFF2-40B4-BE49-F238E27FC236}">
                <a16:creationId xmlns:a16="http://schemas.microsoft.com/office/drawing/2014/main" id="{2E772403-5942-F6E9-443C-BBB4293AD87B}"/>
              </a:ext>
            </a:extLst>
          </p:cNvPr>
          <p:cNvSpPr>
            <a:spLocks noChangeArrowheads="1"/>
          </p:cNvSpPr>
          <p:nvPr/>
        </p:nvSpPr>
        <p:spPr bwMode="auto">
          <a:xfrm>
            <a:off x="457200" y="5669289"/>
            <a:ext cx="5334000"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pl-PL" altLang="pl-PL" sz="1100" dirty="0">
                <a:solidFill>
                  <a:schemeClr val="tx1"/>
                </a:solidFill>
                <a:latin typeface="Arial" panose="020B0604020202020204" pitchFamily="34" charset="0"/>
              </a:rPr>
              <a:t>%</a:t>
            </a:r>
            <a:r>
              <a:rPr kumimoji="0" lang="pl-PL" altLang="pl-PL" sz="1000" b="0" i="0" u="none" strike="noStrike" cap="none" normalizeH="0" baseline="0" dirty="0" err="1">
                <a:ln>
                  <a:noFill/>
                </a:ln>
                <a:solidFill>
                  <a:schemeClr val="tx1"/>
                </a:solidFill>
                <a:effectLst/>
                <a:latin typeface="Arial Unicode MS"/>
              </a:rPr>
              <a:t>sql</a:t>
            </a:r>
            <a:r>
              <a:rPr kumimoji="0" lang="pl-PL" altLang="pl-PL" sz="1000" b="0" i="0" u="none" strike="noStrike" cap="none" normalizeH="0" baseline="0" dirty="0">
                <a:ln>
                  <a:noFill/>
                </a:ln>
                <a:solidFill>
                  <a:schemeClr val="tx1"/>
                </a:solidFill>
                <a:effectLst/>
                <a:latin typeface="Arial Unicode MS"/>
              </a:rPr>
              <a:t> SELECT </a:t>
            </a:r>
            <a:r>
              <a:rPr kumimoji="0" lang="pl-PL" altLang="pl-PL" sz="1000" b="0" i="0" u="none" strike="noStrike" cap="none" normalizeH="0" baseline="0" dirty="0" err="1">
                <a:ln>
                  <a:noFill/>
                </a:ln>
                <a:solidFill>
                  <a:schemeClr val="tx1"/>
                </a:solidFill>
                <a:effectLst/>
                <a:latin typeface="Arial Unicode MS"/>
              </a:rPr>
              <a:t>booster_version</a:t>
            </a:r>
            <a:r>
              <a:rPr kumimoji="0" lang="pl-PL" altLang="pl-PL" sz="1000" b="0" i="0" u="none" strike="noStrike" cap="none" normalizeH="0" baseline="0" dirty="0">
                <a:ln>
                  <a:noFill/>
                </a:ln>
                <a:solidFill>
                  <a:schemeClr val="tx1"/>
                </a:solidFill>
                <a:effectLst/>
                <a:latin typeface="Arial Unicode MS"/>
              </a:rPr>
              <a:t> FROM SPACEXTBL WHERE </a:t>
            </a:r>
            <a:r>
              <a:rPr kumimoji="0" lang="pl-PL" altLang="pl-PL" sz="1000" b="0" i="0" u="none" strike="noStrike" cap="none" normalizeH="0" baseline="0" dirty="0" err="1">
                <a:ln>
                  <a:noFill/>
                </a:ln>
                <a:solidFill>
                  <a:schemeClr val="tx1"/>
                </a:solidFill>
                <a:effectLst/>
                <a:latin typeface="Arial Unicode MS"/>
              </a:rPr>
              <a:t>payload_mass__kg</a:t>
            </a:r>
            <a:r>
              <a:rPr kumimoji="0" lang="pl-PL" altLang="pl-PL" sz="1000" b="0" i="0" u="none" strike="noStrike" cap="none" normalizeH="0" baseline="0" dirty="0">
                <a:ln>
                  <a:noFill/>
                </a:ln>
                <a:solidFill>
                  <a:schemeClr val="tx1"/>
                </a:solidFill>
                <a:effectLst/>
                <a:latin typeface="Arial Unicode MS"/>
              </a:rPr>
              <a:t>_ BETWEEN 4000 and 6000 AND </a:t>
            </a:r>
            <a:r>
              <a:rPr kumimoji="0" lang="pl-PL" altLang="pl-PL" sz="1000" b="0" i="0" u="none" strike="noStrike" cap="none" normalizeH="0" baseline="0" dirty="0" err="1">
                <a:ln>
                  <a:noFill/>
                </a:ln>
                <a:solidFill>
                  <a:schemeClr val="tx1"/>
                </a:solidFill>
                <a:effectLst/>
                <a:latin typeface="Arial Unicode MS"/>
              </a:rPr>
              <a:t>landing_outcome</a:t>
            </a:r>
            <a:r>
              <a:rPr kumimoji="0" lang="pl-PL" altLang="pl-PL" sz="1000" b="0" i="0" u="none" strike="noStrike" cap="none" normalizeH="0" baseline="0" dirty="0">
                <a:ln>
                  <a:noFill/>
                </a:ln>
                <a:solidFill>
                  <a:schemeClr val="tx1"/>
                </a:solidFill>
                <a:effectLst/>
                <a:latin typeface="Arial Unicode MS"/>
              </a:rPr>
              <a:t> LIKE '</a:t>
            </a:r>
            <a:r>
              <a:rPr kumimoji="0" lang="pl-PL" altLang="pl-PL" sz="1000" b="0" i="0" u="none" strike="noStrike" cap="none" normalizeH="0" baseline="0" dirty="0" err="1">
                <a:ln>
                  <a:noFill/>
                </a:ln>
                <a:solidFill>
                  <a:schemeClr val="tx1"/>
                </a:solidFill>
                <a:effectLst/>
                <a:latin typeface="Arial Unicode MS"/>
              </a:rPr>
              <a:t>Success</a:t>
            </a:r>
            <a:r>
              <a:rPr kumimoji="0" lang="pl-PL" altLang="pl-PL" sz="1000" b="0" i="0" u="none" strike="noStrike" cap="none" normalizeH="0" baseline="0" dirty="0">
                <a:ln>
                  <a:noFill/>
                </a:ln>
                <a:solidFill>
                  <a:schemeClr val="tx1"/>
                </a:solidFill>
                <a:effectLst/>
                <a:latin typeface="Arial Unicode MS"/>
              </a:rPr>
              <a:t> (</a:t>
            </a:r>
            <a:r>
              <a:rPr kumimoji="0" lang="pl-PL" altLang="pl-PL" sz="1000" b="0" i="0" u="none" strike="noStrike" cap="none" normalizeH="0" baseline="0" dirty="0" err="1">
                <a:ln>
                  <a:noFill/>
                </a:ln>
                <a:solidFill>
                  <a:schemeClr val="tx1"/>
                </a:solidFill>
                <a:effectLst/>
                <a:latin typeface="Arial Unicode MS"/>
              </a:rPr>
              <a:t>drone</a:t>
            </a:r>
            <a:r>
              <a:rPr kumimoji="0" lang="pl-PL" altLang="pl-PL" sz="1000" b="0" i="0" u="none" strike="noStrike" cap="none" normalizeH="0" baseline="0" dirty="0">
                <a:ln>
                  <a:noFill/>
                </a:ln>
                <a:solidFill>
                  <a:schemeClr val="tx1"/>
                </a:solidFill>
                <a:effectLst/>
                <a:latin typeface="Arial Unicode MS"/>
              </a:rPr>
              <a:t> </a:t>
            </a:r>
            <a:r>
              <a:rPr kumimoji="0" lang="pl-PL" altLang="pl-PL" sz="1000" b="0" i="0" u="none" strike="noStrike" cap="none" normalizeH="0" baseline="0" dirty="0" err="1">
                <a:ln>
                  <a:noFill/>
                </a:ln>
                <a:solidFill>
                  <a:schemeClr val="tx1"/>
                </a:solidFill>
                <a:effectLst/>
                <a:latin typeface="Arial Unicode MS"/>
              </a:rPr>
              <a:t>ship</a:t>
            </a:r>
            <a:r>
              <a:rPr kumimoji="0" lang="pl-PL" altLang="pl-PL" sz="1000" b="0" i="0" u="none" strike="noStrike" cap="none" normalizeH="0" baseline="0" dirty="0">
                <a:ln>
                  <a:noFill/>
                </a:ln>
                <a:solidFill>
                  <a:schemeClr val="tx1"/>
                </a:solidFill>
                <a:effectLst/>
                <a:latin typeface="Arial Unicode MS"/>
              </a:rPr>
              <a:t>)';</a:t>
            </a:r>
            <a:r>
              <a:rPr kumimoji="0" lang="pl-PL" altLang="pl-PL" sz="800" b="0" i="0" u="none" strike="noStrike" cap="none" normalizeH="0" baseline="0" dirty="0">
                <a:ln>
                  <a:noFill/>
                </a:ln>
                <a:solidFill>
                  <a:schemeClr val="tx1"/>
                </a:solidFill>
                <a:effectLst/>
              </a:rPr>
              <a:t> </a:t>
            </a:r>
            <a:endParaRPr kumimoji="0" lang="pl-PL" altLang="pl-PL" sz="1800" b="0" i="0" u="none" strike="noStrike" cap="none" normalizeH="0" baseline="0" dirty="0">
              <a:ln>
                <a:noFill/>
              </a:ln>
              <a:solidFill>
                <a:schemeClr val="tx1"/>
              </a:solidFill>
              <a:effectLst/>
              <a:latin typeface="Arial" panose="020B0604020202020204" pitchFamily="3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037643" y="2530348"/>
            <a:ext cx="3557904" cy="1043940"/>
          </a:xfrm>
          <a:prstGeom prst="rect">
            <a:avLst/>
          </a:prstGeom>
        </p:spPr>
        <p:txBody>
          <a:bodyPr vert="horz" wrap="square" lIns="0" tIns="186055" rIns="0" bIns="0" rtlCol="0">
            <a:spAutoFit/>
          </a:bodyPr>
          <a:lstStyle/>
          <a:p>
            <a:pPr marL="240665" indent="-227965">
              <a:lnSpc>
                <a:spcPct val="100000"/>
              </a:lnSpc>
              <a:spcBef>
                <a:spcPts val="1465"/>
              </a:spcBef>
              <a:buChar char="•"/>
              <a:tabLst>
                <a:tab pos="240665" algn="l"/>
              </a:tabLst>
            </a:pPr>
            <a:r>
              <a:rPr sz="2200" spc="-110" dirty="0">
                <a:solidFill>
                  <a:srgbClr val="292929"/>
                </a:solidFill>
                <a:latin typeface="Arial"/>
                <a:cs typeface="Arial"/>
              </a:rPr>
              <a:t>Summary</a:t>
            </a:r>
            <a:r>
              <a:rPr sz="2200" spc="20" dirty="0">
                <a:solidFill>
                  <a:srgbClr val="292929"/>
                </a:solidFill>
                <a:latin typeface="Arial"/>
                <a:cs typeface="Arial"/>
              </a:rPr>
              <a:t> </a:t>
            </a:r>
            <a:r>
              <a:rPr sz="2200" dirty="0">
                <a:solidFill>
                  <a:srgbClr val="292929"/>
                </a:solidFill>
                <a:latin typeface="Arial"/>
                <a:cs typeface="Arial"/>
              </a:rPr>
              <a:t>of</a:t>
            </a:r>
            <a:r>
              <a:rPr sz="2200" spc="285" dirty="0">
                <a:solidFill>
                  <a:srgbClr val="292929"/>
                </a:solidFill>
                <a:latin typeface="Arial"/>
                <a:cs typeface="Arial"/>
              </a:rPr>
              <a:t> </a:t>
            </a:r>
            <a:r>
              <a:rPr sz="2200" spc="-30" dirty="0">
                <a:solidFill>
                  <a:srgbClr val="292929"/>
                </a:solidFill>
                <a:latin typeface="Arial"/>
                <a:cs typeface="Arial"/>
              </a:rPr>
              <a:t>methodologies</a:t>
            </a:r>
            <a:endParaRPr sz="2200">
              <a:latin typeface="Arial"/>
              <a:cs typeface="Arial"/>
            </a:endParaRPr>
          </a:p>
          <a:p>
            <a:pPr marL="240665" indent="-227965">
              <a:lnSpc>
                <a:spcPct val="100000"/>
              </a:lnSpc>
              <a:spcBef>
                <a:spcPts val="1370"/>
              </a:spcBef>
              <a:buChar char="•"/>
              <a:tabLst>
                <a:tab pos="240665" algn="l"/>
              </a:tabLst>
            </a:pPr>
            <a:r>
              <a:rPr sz="2200" spc="-110" dirty="0">
                <a:solidFill>
                  <a:srgbClr val="292929"/>
                </a:solidFill>
                <a:latin typeface="Arial"/>
                <a:cs typeface="Arial"/>
              </a:rPr>
              <a:t>Summary</a:t>
            </a:r>
            <a:r>
              <a:rPr sz="2200" spc="5" dirty="0">
                <a:solidFill>
                  <a:srgbClr val="292929"/>
                </a:solidFill>
                <a:latin typeface="Arial"/>
                <a:cs typeface="Arial"/>
              </a:rPr>
              <a:t> </a:t>
            </a:r>
            <a:r>
              <a:rPr sz="2200" dirty="0">
                <a:solidFill>
                  <a:srgbClr val="292929"/>
                </a:solidFill>
                <a:latin typeface="Arial"/>
                <a:cs typeface="Arial"/>
              </a:rPr>
              <a:t>of</a:t>
            </a:r>
            <a:r>
              <a:rPr sz="2200" spc="265" dirty="0">
                <a:solidFill>
                  <a:srgbClr val="292929"/>
                </a:solidFill>
                <a:latin typeface="Arial"/>
                <a:cs typeface="Arial"/>
              </a:rPr>
              <a:t> </a:t>
            </a:r>
            <a:r>
              <a:rPr sz="2200" dirty="0">
                <a:solidFill>
                  <a:srgbClr val="292929"/>
                </a:solidFill>
                <a:latin typeface="Arial"/>
                <a:cs typeface="Arial"/>
              </a:rPr>
              <a:t>all </a:t>
            </a:r>
            <a:r>
              <a:rPr sz="2200" spc="-10" dirty="0">
                <a:solidFill>
                  <a:srgbClr val="292929"/>
                </a:solidFill>
                <a:latin typeface="Arial"/>
                <a:cs typeface="Arial"/>
              </a:rPr>
              <a:t>results</a:t>
            </a:r>
            <a:endParaRPr sz="2200">
              <a:latin typeface="Arial"/>
              <a:cs typeface="Arial"/>
            </a:endParaRPr>
          </a:p>
        </p:txBody>
      </p:sp>
      <p:sp>
        <p:nvSpPr>
          <p:cNvPr id="3" name="object 3"/>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155" dirty="0"/>
              <a:t>Executive</a:t>
            </a:r>
            <a:r>
              <a:rPr spc="-40" dirty="0"/>
              <a:t> </a:t>
            </a:r>
            <a:r>
              <a:rPr spc="-160" dirty="0"/>
              <a:t>Summary</a:t>
            </a:r>
          </a:p>
        </p:txBody>
      </p:sp>
      <p:pic>
        <p:nvPicPr>
          <p:cNvPr id="4" name="object 4"/>
          <p:cNvPicPr/>
          <p:nvPr/>
        </p:nvPicPr>
        <p:blipFill>
          <a:blip r:embed="rId2" cstate="print"/>
          <a:stretch>
            <a:fillRect/>
          </a:stretch>
        </p:blipFill>
        <p:spPr>
          <a:xfrm>
            <a:off x="9525" y="0"/>
            <a:ext cx="12192000" cy="6858000"/>
          </a:xfrm>
          <a:prstGeom prst="rect">
            <a:avLst/>
          </a:prstGeom>
        </p:spPr>
      </p:pic>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160020">
              <a:lnSpc>
                <a:spcPts val="1839"/>
              </a:lnSpc>
            </a:pPr>
            <a:fld id="{81D60167-4931-47E6-BA6A-407CBD079E47}" type="slidenum">
              <a:rPr spc="75" dirty="0"/>
              <a:t>3</a:t>
            </a:fld>
            <a:endParaRPr spc="75"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848751" y="413510"/>
            <a:ext cx="9919335" cy="741680"/>
          </a:xfrm>
        </p:spPr>
        <p:txBody>
          <a:bodyPr vert="horz" wrap="square" lIns="0" tIns="85852" rIns="0" bIns="0" rtlCol="0">
            <a:normAutofit/>
          </a:bodyPr>
          <a:lstStyle/>
          <a:p>
            <a:pPr marL="12700">
              <a:lnSpc>
                <a:spcPct val="90000"/>
              </a:lnSpc>
              <a:spcBef>
                <a:spcPts val="100"/>
              </a:spcBef>
            </a:pPr>
            <a:r>
              <a:rPr lang="en-US" sz="3100" spc="-165"/>
              <a:t>Total</a:t>
            </a:r>
            <a:r>
              <a:rPr lang="en-US" sz="3100" spc="-70"/>
              <a:t> </a:t>
            </a:r>
            <a:r>
              <a:rPr lang="en-US" sz="3100" spc="-60"/>
              <a:t>Number</a:t>
            </a:r>
            <a:r>
              <a:rPr lang="en-US" sz="3100" spc="-145"/>
              <a:t> </a:t>
            </a:r>
            <a:r>
              <a:rPr lang="en-US" sz="3100"/>
              <a:t>of</a:t>
            </a:r>
            <a:r>
              <a:rPr lang="en-US" sz="3100" spc="254"/>
              <a:t> </a:t>
            </a:r>
            <a:r>
              <a:rPr lang="en-US" sz="3100" spc="-60"/>
              <a:t>Successful</a:t>
            </a:r>
            <a:r>
              <a:rPr lang="en-US" sz="3100" spc="-105"/>
              <a:t> </a:t>
            </a:r>
            <a:r>
              <a:rPr lang="en-US" sz="3100"/>
              <a:t>and</a:t>
            </a:r>
            <a:r>
              <a:rPr lang="en-US" sz="3100" spc="-105"/>
              <a:t> </a:t>
            </a:r>
            <a:r>
              <a:rPr lang="en-US" sz="3100" spc="-100"/>
              <a:t>Failure</a:t>
            </a:r>
            <a:r>
              <a:rPr lang="en-US" sz="3100" spc="-105"/>
              <a:t> </a:t>
            </a:r>
            <a:r>
              <a:rPr lang="en-US" sz="3100"/>
              <a:t>Mission</a:t>
            </a:r>
            <a:r>
              <a:rPr lang="en-US" sz="3100" spc="-105"/>
              <a:t> </a:t>
            </a:r>
            <a:r>
              <a:rPr lang="en-US" sz="3100" spc="-10"/>
              <a:t>Outcomes</a:t>
            </a:r>
            <a:endParaRPr lang="en-US" sz="3100"/>
          </a:p>
        </p:txBody>
      </p:sp>
      <p:pic>
        <p:nvPicPr>
          <p:cNvPr id="9" name="Obraz 8">
            <a:extLst>
              <a:ext uri="{FF2B5EF4-FFF2-40B4-BE49-F238E27FC236}">
                <a16:creationId xmlns:a16="http://schemas.microsoft.com/office/drawing/2014/main" id="{DF4F77A7-D71B-CC4A-E2B0-88A70BC70EBB}"/>
              </a:ext>
            </a:extLst>
          </p:cNvPr>
          <p:cNvPicPr>
            <a:picLocks noChangeAspect="1"/>
          </p:cNvPicPr>
          <p:nvPr/>
        </p:nvPicPr>
        <p:blipFill>
          <a:blip r:embed="rId2"/>
          <a:stretch>
            <a:fillRect/>
          </a:stretch>
        </p:blipFill>
        <p:spPr>
          <a:xfrm>
            <a:off x="609600" y="2435047"/>
            <a:ext cx="5303520" cy="2810865"/>
          </a:xfrm>
          <a:prstGeom prst="rect">
            <a:avLst/>
          </a:prstGeom>
          <a:noFill/>
        </p:spPr>
      </p:pic>
      <p:sp>
        <p:nvSpPr>
          <p:cNvPr id="5" name="object 5" hidden="1"/>
          <p:cNvSpPr txBox="1">
            <a:spLocks noGrp="1"/>
          </p:cNvSpPr>
          <p:nvPr>
            <p:ph type="sldNum" sz="quarter" idx="7"/>
          </p:nvPr>
        </p:nvSpPr>
        <p:spPr>
          <a:xfrm>
            <a:off x="11082680" y="6101139"/>
            <a:ext cx="334340" cy="230832"/>
          </a:xfrm>
          <a:prstGeom prst="rect">
            <a:avLst/>
          </a:prstGeom>
        </p:spPr>
        <p:txBody>
          <a:bodyPr vert="horz" wrap="square" lIns="0" tIns="0" rIns="0" bIns="0" rtlCol="0">
            <a:spAutoFit/>
          </a:bodyPr>
          <a:lstStyle/>
          <a:p>
            <a:pPr marL="38100">
              <a:lnSpc>
                <a:spcPts val="1839"/>
              </a:lnSpc>
              <a:spcAft>
                <a:spcPts val="600"/>
              </a:spcAft>
            </a:pPr>
            <a:fld id="{81D60167-4931-47E6-BA6A-407CBD079E47}" type="slidenum">
              <a:rPr spc="100" dirty="0"/>
              <a:pPr marL="38100">
                <a:lnSpc>
                  <a:spcPts val="1839"/>
                </a:lnSpc>
                <a:spcAft>
                  <a:spcPts val="600"/>
                </a:spcAft>
              </a:pPr>
              <a:t>30</a:t>
            </a:fld>
            <a:endParaRPr lang="pl-PL" spc="100"/>
          </a:p>
        </p:txBody>
      </p:sp>
      <p:sp>
        <p:nvSpPr>
          <p:cNvPr id="11" name="Rectangle 2">
            <a:extLst>
              <a:ext uri="{FF2B5EF4-FFF2-40B4-BE49-F238E27FC236}">
                <a16:creationId xmlns:a16="http://schemas.microsoft.com/office/drawing/2014/main" id="{DFCCF376-4BFC-0B01-7C78-74D7684622A2}"/>
              </a:ext>
            </a:extLst>
          </p:cNvPr>
          <p:cNvSpPr>
            <a:spLocks noGrp="1" noChangeArrowheads="1"/>
          </p:cNvSpPr>
          <p:nvPr>
            <p:ph sz="half" idx="3"/>
          </p:nvPr>
        </p:nvSpPr>
        <p:spPr bwMode="auto">
          <a:xfrm>
            <a:off x="6096000" y="2435047"/>
            <a:ext cx="5404043"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pl-PL" altLang="pl-PL" sz="1800" b="0" i="0" u="none" strike="noStrike" cap="none" normalizeH="0" baseline="0" dirty="0" err="1">
                <a:ln>
                  <a:noFill/>
                </a:ln>
                <a:solidFill>
                  <a:schemeClr val="tx1"/>
                </a:solidFill>
                <a:effectLst/>
                <a:latin typeface="Arial" panose="020B0604020202020204" pitchFamily="34" charset="0"/>
              </a:rPr>
              <a:t>Executed</a:t>
            </a:r>
            <a:r>
              <a:rPr kumimoji="0" lang="pl-PL" altLang="pl-PL" sz="1800" b="0" i="0" u="none" strike="noStrike" cap="none" normalizeH="0" baseline="0" dirty="0">
                <a:ln>
                  <a:noFill/>
                </a:ln>
                <a:solidFill>
                  <a:schemeClr val="tx1"/>
                </a:solidFill>
                <a:effectLst/>
                <a:latin typeface="Arial" panose="020B0604020202020204" pitchFamily="34" charset="0"/>
              </a:rPr>
              <a:t> </a:t>
            </a:r>
            <a:r>
              <a:rPr kumimoji="0" lang="pl-PL" altLang="pl-PL" sz="1800" b="0" i="0" u="none" strike="noStrike" cap="none" normalizeH="0" baseline="0" dirty="0" err="1">
                <a:ln>
                  <a:noFill/>
                </a:ln>
                <a:solidFill>
                  <a:schemeClr val="tx1"/>
                </a:solidFill>
                <a:effectLst/>
                <a:latin typeface="Arial" panose="020B0604020202020204" pitchFamily="34" charset="0"/>
              </a:rPr>
              <a:t>an</a:t>
            </a:r>
            <a:r>
              <a:rPr kumimoji="0" lang="pl-PL" altLang="pl-PL" sz="1800" b="0" i="0" u="none" strike="noStrike" cap="none" normalizeH="0" baseline="0" dirty="0">
                <a:ln>
                  <a:noFill/>
                </a:ln>
                <a:solidFill>
                  <a:schemeClr val="tx1"/>
                </a:solidFill>
                <a:effectLst/>
                <a:latin typeface="Arial" panose="020B0604020202020204" pitchFamily="34" charset="0"/>
              </a:rPr>
              <a:t> SQL </a:t>
            </a:r>
            <a:r>
              <a:rPr kumimoji="0" lang="pl-PL" altLang="pl-PL" sz="1800" b="0" i="0" u="none" strike="noStrike" cap="none" normalizeH="0" baseline="0" dirty="0" err="1">
                <a:ln>
                  <a:noFill/>
                </a:ln>
                <a:solidFill>
                  <a:schemeClr val="tx1"/>
                </a:solidFill>
                <a:effectLst/>
                <a:latin typeface="Arial" panose="020B0604020202020204" pitchFamily="34" charset="0"/>
              </a:rPr>
              <a:t>query</a:t>
            </a:r>
            <a:r>
              <a:rPr kumimoji="0" lang="pl-PL" altLang="pl-PL" sz="1800" b="0" i="0" u="none" strike="noStrike" cap="none" normalizeH="0" baseline="0" dirty="0">
                <a:ln>
                  <a:noFill/>
                </a:ln>
                <a:solidFill>
                  <a:schemeClr val="tx1"/>
                </a:solidFill>
                <a:effectLst/>
                <a:latin typeface="Arial" panose="020B0604020202020204" pitchFamily="34" charset="0"/>
              </a:rPr>
              <a:t> to </a:t>
            </a:r>
            <a:r>
              <a:rPr kumimoji="0" lang="pl-PL" altLang="pl-PL" sz="1800" b="0" i="0" u="none" strike="noStrike" cap="none" normalizeH="0" baseline="0" dirty="0" err="1">
                <a:ln>
                  <a:noFill/>
                </a:ln>
                <a:solidFill>
                  <a:schemeClr val="tx1"/>
                </a:solidFill>
                <a:effectLst/>
                <a:latin typeface="Arial" panose="020B0604020202020204" pitchFamily="34" charset="0"/>
              </a:rPr>
              <a:t>calculate</a:t>
            </a:r>
            <a:r>
              <a:rPr kumimoji="0" lang="pl-PL" altLang="pl-PL" sz="1800" b="0" i="0" u="none" strike="noStrike" cap="none" normalizeH="0" baseline="0" dirty="0">
                <a:ln>
                  <a:noFill/>
                </a:ln>
                <a:solidFill>
                  <a:schemeClr val="tx1"/>
                </a:solidFill>
                <a:effectLst/>
                <a:latin typeface="Arial" panose="020B0604020202020204" pitchFamily="34" charset="0"/>
              </a:rPr>
              <a:t> the </a:t>
            </a:r>
            <a:r>
              <a:rPr kumimoji="0" lang="pl-PL" altLang="pl-PL" sz="1800" b="0" i="0" u="none" strike="noStrike" cap="none" normalizeH="0" baseline="0" dirty="0" err="1">
                <a:ln>
                  <a:noFill/>
                </a:ln>
                <a:solidFill>
                  <a:schemeClr val="tx1"/>
                </a:solidFill>
                <a:effectLst/>
                <a:latin typeface="Arial" panose="020B0604020202020204" pitchFamily="34" charset="0"/>
              </a:rPr>
              <a:t>total</a:t>
            </a:r>
            <a:r>
              <a:rPr kumimoji="0" lang="pl-PL" altLang="pl-PL" sz="1800" b="0" i="0" u="none" strike="noStrike" cap="none" normalizeH="0" baseline="0" dirty="0">
                <a:ln>
                  <a:noFill/>
                </a:ln>
                <a:solidFill>
                  <a:schemeClr val="tx1"/>
                </a:solidFill>
                <a:effectLst/>
                <a:latin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pl-PL" altLang="pl-PL" sz="1800" b="0" i="0" u="none" strike="noStrike" cap="none" normalizeH="0" baseline="0" dirty="0" err="1">
                <a:ln>
                  <a:noFill/>
                </a:ln>
                <a:solidFill>
                  <a:schemeClr val="tx1"/>
                </a:solidFill>
                <a:effectLst/>
                <a:latin typeface="Arial" panose="020B0604020202020204" pitchFamily="34" charset="0"/>
              </a:rPr>
              <a:t>number</a:t>
            </a:r>
            <a:r>
              <a:rPr kumimoji="0" lang="pl-PL" altLang="pl-PL" sz="1800" b="0" i="0" u="none" strike="noStrike" cap="none" normalizeH="0" baseline="0" dirty="0">
                <a:ln>
                  <a:noFill/>
                </a:ln>
                <a:solidFill>
                  <a:schemeClr val="tx1"/>
                </a:solidFill>
                <a:effectLst/>
                <a:latin typeface="Arial" panose="020B0604020202020204" pitchFamily="34" charset="0"/>
              </a:rPr>
              <a:t> of </a:t>
            </a:r>
            <a:r>
              <a:rPr kumimoji="0" lang="pl-PL" altLang="pl-PL" sz="1800" b="0" i="0" u="none" strike="noStrike" cap="none" normalizeH="0" baseline="0" dirty="0" err="1">
                <a:ln>
                  <a:noFill/>
                </a:ln>
                <a:solidFill>
                  <a:schemeClr val="tx1"/>
                </a:solidFill>
                <a:effectLst/>
                <a:latin typeface="Arial" panose="020B0604020202020204" pitchFamily="34" charset="0"/>
              </a:rPr>
              <a:t>successful</a:t>
            </a:r>
            <a:r>
              <a:rPr kumimoji="0" lang="pl-PL" altLang="pl-PL" sz="1800" b="0" i="0" u="none" strike="noStrike" cap="none" normalizeH="0" baseline="0" dirty="0">
                <a:ln>
                  <a:noFill/>
                </a:ln>
                <a:solidFill>
                  <a:schemeClr val="tx1"/>
                </a:solidFill>
                <a:effectLst/>
                <a:latin typeface="Arial" panose="020B0604020202020204" pitchFamily="34" charset="0"/>
              </a:rPr>
              <a:t> and </a:t>
            </a:r>
            <a:r>
              <a:rPr kumimoji="0" lang="pl-PL" altLang="pl-PL" sz="1800" b="0" i="0" u="none" strike="noStrike" cap="none" normalizeH="0" baseline="0" dirty="0" err="1">
                <a:ln>
                  <a:noFill/>
                </a:ln>
                <a:solidFill>
                  <a:schemeClr val="tx1"/>
                </a:solidFill>
                <a:effectLst/>
                <a:latin typeface="Arial" panose="020B0604020202020204" pitchFamily="34" charset="0"/>
              </a:rPr>
              <a:t>failed</a:t>
            </a:r>
            <a:r>
              <a:rPr kumimoji="0" lang="pl-PL" altLang="pl-PL" sz="1800" b="0" i="0" u="none" strike="noStrike" cap="none" normalizeH="0" baseline="0" dirty="0">
                <a:ln>
                  <a:noFill/>
                </a:ln>
                <a:solidFill>
                  <a:schemeClr val="tx1"/>
                </a:solidFill>
                <a:effectLst/>
                <a:latin typeface="Arial" panose="020B0604020202020204" pitchFamily="34" charset="0"/>
              </a:rPr>
              <a:t> </a:t>
            </a:r>
            <a:r>
              <a:rPr kumimoji="0" lang="pl-PL" altLang="pl-PL" sz="1800" b="0" i="0" u="none" strike="noStrike" cap="none" normalizeH="0" baseline="0" dirty="0" err="1">
                <a:ln>
                  <a:noFill/>
                </a:ln>
                <a:solidFill>
                  <a:schemeClr val="tx1"/>
                </a:solidFill>
                <a:effectLst/>
                <a:latin typeface="Arial" panose="020B0604020202020204" pitchFamily="34" charset="0"/>
              </a:rPr>
              <a:t>mission</a:t>
            </a:r>
            <a:r>
              <a:rPr kumimoji="0" lang="pl-PL" altLang="pl-PL" sz="1800" b="0" i="0" u="none" strike="noStrike" cap="none" normalizeH="0" baseline="0" dirty="0">
                <a:ln>
                  <a:noFill/>
                </a:ln>
                <a:solidFill>
                  <a:schemeClr val="tx1"/>
                </a:solidFill>
                <a:effectLst/>
                <a:latin typeface="Arial" panose="020B0604020202020204" pitchFamily="34" charset="0"/>
              </a:rPr>
              <a:t> </a:t>
            </a:r>
            <a:r>
              <a:rPr kumimoji="0" lang="pl-PL" altLang="pl-PL" sz="1800" b="0" i="0" u="none" strike="noStrike" cap="none" normalizeH="0" baseline="0" dirty="0" err="1">
                <a:ln>
                  <a:noFill/>
                </a:ln>
                <a:solidFill>
                  <a:schemeClr val="tx1"/>
                </a:solidFill>
                <a:effectLst/>
                <a:latin typeface="Arial" panose="020B0604020202020204" pitchFamily="34" charset="0"/>
              </a:rPr>
              <a:t>outcomes</a:t>
            </a:r>
            <a:r>
              <a:rPr kumimoji="0" lang="pl-PL" altLang="pl-PL" sz="18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pl-PL" altLang="pl-PL" sz="1800" b="0" i="0" u="none" strike="noStrike" cap="none" normalizeH="0" baseline="0" dirty="0">
              <a:ln>
                <a:noFill/>
              </a:ln>
              <a:solidFill>
                <a:schemeClr val="tx1"/>
              </a:solidFill>
              <a:effectLst/>
              <a:latin typeface="Arial" panose="020B0604020202020204" pitchFamily="34" charset="0"/>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848751" y="413510"/>
            <a:ext cx="9919335" cy="741680"/>
          </a:xfrm>
        </p:spPr>
        <p:txBody>
          <a:bodyPr vert="horz" wrap="square" lIns="0" tIns="12700" rIns="0" bIns="0" rtlCol="0">
            <a:normAutofit/>
          </a:bodyPr>
          <a:lstStyle/>
          <a:p>
            <a:pPr marL="12700">
              <a:spcBef>
                <a:spcPts val="100"/>
              </a:spcBef>
            </a:pPr>
            <a:r>
              <a:rPr spc="-65" dirty="0"/>
              <a:t>Boosters</a:t>
            </a:r>
            <a:r>
              <a:rPr spc="-145" dirty="0"/>
              <a:t> </a:t>
            </a:r>
            <a:r>
              <a:rPr spc="-90" dirty="0"/>
              <a:t>Carried</a:t>
            </a:r>
            <a:r>
              <a:rPr spc="-120" dirty="0"/>
              <a:t> </a:t>
            </a:r>
            <a:r>
              <a:rPr spc="-145" dirty="0"/>
              <a:t>Maximum</a:t>
            </a:r>
            <a:r>
              <a:rPr spc="-114" dirty="0"/>
              <a:t> </a:t>
            </a:r>
            <a:r>
              <a:rPr spc="-95" dirty="0"/>
              <a:t>Payload</a:t>
            </a:r>
            <a:endParaRPr lang="pl-PL" spc="-95"/>
          </a:p>
        </p:txBody>
      </p:sp>
      <p:pic>
        <p:nvPicPr>
          <p:cNvPr id="7" name="Obraz 6">
            <a:extLst>
              <a:ext uri="{FF2B5EF4-FFF2-40B4-BE49-F238E27FC236}">
                <a16:creationId xmlns:a16="http://schemas.microsoft.com/office/drawing/2014/main" id="{F28D3502-2025-AE5F-62D4-FB04BE56F9FD}"/>
              </a:ext>
            </a:extLst>
          </p:cNvPr>
          <p:cNvPicPr>
            <a:picLocks noChangeAspect="1"/>
          </p:cNvPicPr>
          <p:nvPr/>
        </p:nvPicPr>
        <p:blipFill>
          <a:blip r:embed="rId2"/>
          <a:stretch>
            <a:fillRect/>
          </a:stretch>
        </p:blipFill>
        <p:spPr>
          <a:xfrm>
            <a:off x="0" y="1577340"/>
            <a:ext cx="6002601" cy="3886683"/>
          </a:xfrm>
          <a:prstGeom prst="rect">
            <a:avLst/>
          </a:prstGeom>
          <a:noFill/>
        </p:spPr>
      </p:pic>
      <p:sp>
        <p:nvSpPr>
          <p:cNvPr id="12" name="Content Placeholder 3">
            <a:extLst>
              <a:ext uri="{FF2B5EF4-FFF2-40B4-BE49-F238E27FC236}">
                <a16:creationId xmlns:a16="http://schemas.microsoft.com/office/drawing/2014/main" id="{04F4E0BA-4FAC-25D7-833E-83738E226C39}"/>
              </a:ext>
            </a:extLst>
          </p:cNvPr>
          <p:cNvSpPr>
            <a:spLocks noGrp="1"/>
          </p:cNvSpPr>
          <p:nvPr>
            <p:ph sz="half" idx="3"/>
          </p:nvPr>
        </p:nvSpPr>
        <p:spPr>
          <a:xfrm>
            <a:off x="6278880" y="1577340"/>
            <a:ext cx="5303520" cy="1015663"/>
          </a:xfrm>
        </p:spPr>
        <p:txBody>
          <a:bodyPr/>
          <a:lstStyle/>
          <a:p>
            <a:r>
              <a:rPr lang="en-US" dirty="0"/>
              <a:t>Executed an SQL query to list the names of the booster that have carried the maximum payload mass.</a:t>
            </a:r>
          </a:p>
        </p:txBody>
      </p:sp>
      <p:sp>
        <p:nvSpPr>
          <p:cNvPr id="5" name="object 5" hidden="1"/>
          <p:cNvSpPr txBox="1">
            <a:spLocks noGrp="1"/>
          </p:cNvSpPr>
          <p:nvPr>
            <p:ph type="sldNum" sz="quarter" idx="7"/>
          </p:nvPr>
        </p:nvSpPr>
        <p:spPr>
          <a:xfrm>
            <a:off x="11082680" y="6101139"/>
            <a:ext cx="334340" cy="230832"/>
          </a:xfrm>
          <a:prstGeom prst="rect">
            <a:avLst/>
          </a:prstGeom>
        </p:spPr>
        <p:txBody>
          <a:bodyPr vert="horz" wrap="square" lIns="0" tIns="0" rIns="0" bIns="0" rtlCol="0">
            <a:spAutoFit/>
          </a:bodyPr>
          <a:lstStyle/>
          <a:p>
            <a:pPr marL="38100">
              <a:lnSpc>
                <a:spcPts val="1839"/>
              </a:lnSpc>
              <a:spcAft>
                <a:spcPts val="600"/>
              </a:spcAft>
            </a:pPr>
            <a:fld id="{81D60167-4931-47E6-BA6A-407CBD079E47}" type="slidenum">
              <a:rPr spc="100" dirty="0"/>
              <a:pPr marL="38100">
                <a:lnSpc>
                  <a:spcPts val="1839"/>
                </a:lnSpc>
                <a:spcAft>
                  <a:spcPts val="600"/>
                </a:spcAft>
              </a:pPr>
              <a:t>31</a:t>
            </a:fld>
            <a:endParaRPr lang="pl-PL" spc="10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848751" y="413510"/>
            <a:ext cx="9919335" cy="741680"/>
          </a:xfrm>
        </p:spPr>
        <p:txBody>
          <a:bodyPr vert="horz" wrap="square" lIns="0" tIns="12700" rIns="0" bIns="0" rtlCol="0">
            <a:normAutofit/>
          </a:bodyPr>
          <a:lstStyle/>
          <a:p>
            <a:pPr marL="12700">
              <a:spcBef>
                <a:spcPts val="100"/>
              </a:spcBef>
            </a:pPr>
            <a:r>
              <a:rPr spc="165" dirty="0"/>
              <a:t>2015</a:t>
            </a:r>
            <a:r>
              <a:rPr spc="-15" dirty="0"/>
              <a:t> </a:t>
            </a:r>
            <a:r>
              <a:rPr spc="-130" dirty="0"/>
              <a:t>Launch</a:t>
            </a:r>
            <a:r>
              <a:rPr spc="-20" dirty="0"/>
              <a:t> </a:t>
            </a:r>
            <a:r>
              <a:rPr spc="-160" dirty="0"/>
              <a:t>Records</a:t>
            </a:r>
            <a:endParaRPr lang="pl-PL" spc="-160"/>
          </a:p>
        </p:txBody>
      </p:sp>
      <p:pic>
        <p:nvPicPr>
          <p:cNvPr id="7" name="Obraz 6">
            <a:extLst>
              <a:ext uri="{FF2B5EF4-FFF2-40B4-BE49-F238E27FC236}">
                <a16:creationId xmlns:a16="http://schemas.microsoft.com/office/drawing/2014/main" id="{0AA15A62-94D0-5326-705F-8631DCA603D3}"/>
              </a:ext>
            </a:extLst>
          </p:cNvPr>
          <p:cNvPicPr>
            <a:picLocks noChangeAspect="1"/>
          </p:cNvPicPr>
          <p:nvPr/>
        </p:nvPicPr>
        <p:blipFill>
          <a:blip r:embed="rId2"/>
          <a:stretch>
            <a:fillRect/>
          </a:stretch>
        </p:blipFill>
        <p:spPr>
          <a:xfrm>
            <a:off x="126274" y="1844548"/>
            <a:ext cx="5969726" cy="3032252"/>
          </a:xfrm>
          <a:prstGeom prst="rect">
            <a:avLst/>
          </a:prstGeom>
          <a:noFill/>
        </p:spPr>
      </p:pic>
      <p:sp>
        <p:nvSpPr>
          <p:cNvPr id="12" name="Content Placeholder 3">
            <a:extLst>
              <a:ext uri="{FF2B5EF4-FFF2-40B4-BE49-F238E27FC236}">
                <a16:creationId xmlns:a16="http://schemas.microsoft.com/office/drawing/2014/main" id="{2EF9B7B5-E9D4-3FA4-7016-A81C636E01A4}"/>
              </a:ext>
            </a:extLst>
          </p:cNvPr>
          <p:cNvSpPr>
            <a:spLocks noGrp="1"/>
          </p:cNvSpPr>
          <p:nvPr>
            <p:ph sz="half" idx="3"/>
          </p:nvPr>
        </p:nvSpPr>
        <p:spPr>
          <a:xfrm>
            <a:off x="6248400" y="1844546"/>
            <a:ext cx="5303520" cy="1354217"/>
          </a:xfrm>
        </p:spPr>
        <p:txBody>
          <a:bodyPr/>
          <a:lstStyle/>
          <a:p>
            <a:r>
              <a:rPr lang="en-US" dirty="0"/>
              <a:t>Executed an SQL query to list the failed landing outcomes on drone ships, along with their booster versions and launch site names for the year 2015.</a:t>
            </a:r>
          </a:p>
        </p:txBody>
      </p:sp>
      <p:sp>
        <p:nvSpPr>
          <p:cNvPr id="5" name="object 5" hidden="1"/>
          <p:cNvSpPr txBox="1">
            <a:spLocks noGrp="1"/>
          </p:cNvSpPr>
          <p:nvPr>
            <p:ph type="sldNum" sz="quarter" idx="7"/>
          </p:nvPr>
        </p:nvSpPr>
        <p:spPr>
          <a:xfrm>
            <a:off x="11082680" y="6101139"/>
            <a:ext cx="334340" cy="230832"/>
          </a:xfrm>
          <a:prstGeom prst="rect">
            <a:avLst/>
          </a:prstGeom>
        </p:spPr>
        <p:txBody>
          <a:bodyPr vert="horz" wrap="square" lIns="0" tIns="0" rIns="0" bIns="0" rtlCol="0">
            <a:spAutoFit/>
          </a:bodyPr>
          <a:lstStyle/>
          <a:p>
            <a:pPr marL="38100">
              <a:lnSpc>
                <a:spcPts val="1839"/>
              </a:lnSpc>
              <a:spcAft>
                <a:spcPts val="600"/>
              </a:spcAft>
            </a:pPr>
            <a:fld id="{81D60167-4931-47E6-BA6A-407CBD079E47}" type="slidenum">
              <a:rPr spc="100" dirty="0"/>
              <a:pPr marL="38100">
                <a:lnSpc>
                  <a:spcPts val="1839"/>
                </a:lnSpc>
                <a:spcAft>
                  <a:spcPts val="600"/>
                </a:spcAft>
              </a:pPr>
              <a:t>32</a:t>
            </a:fld>
            <a:endParaRPr lang="pl-PL" spc="10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848751" y="413510"/>
            <a:ext cx="9919335" cy="741680"/>
          </a:xfrm>
        </p:spPr>
        <p:txBody>
          <a:bodyPr vert="horz" wrap="square" lIns="0" tIns="114808" rIns="0" bIns="0" rtlCol="0">
            <a:normAutofit/>
          </a:bodyPr>
          <a:lstStyle/>
          <a:p>
            <a:pPr marL="12700">
              <a:lnSpc>
                <a:spcPct val="90000"/>
              </a:lnSpc>
              <a:spcBef>
                <a:spcPts val="100"/>
              </a:spcBef>
            </a:pPr>
            <a:r>
              <a:rPr lang="en-US" sz="2600"/>
              <a:t>Rank</a:t>
            </a:r>
            <a:r>
              <a:rPr lang="en-US" sz="2600" spc="-114"/>
              <a:t> </a:t>
            </a:r>
            <a:r>
              <a:rPr lang="en-US" sz="2600"/>
              <a:t>Landing</a:t>
            </a:r>
            <a:r>
              <a:rPr lang="en-US" sz="2600" spc="-114"/>
              <a:t> </a:t>
            </a:r>
            <a:r>
              <a:rPr lang="en-US" sz="2600" spc="-50"/>
              <a:t>Outcomes</a:t>
            </a:r>
            <a:r>
              <a:rPr lang="en-US" sz="2600" spc="-110"/>
              <a:t> </a:t>
            </a:r>
            <a:r>
              <a:rPr lang="en-US" sz="2600" spc="-95"/>
              <a:t>Between</a:t>
            </a:r>
            <a:r>
              <a:rPr lang="en-US" sz="2600" spc="-114"/>
              <a:t> </a:t>
            </a:r>
            <a:r>
              <a:rPr lang="en-US" sz="2600" spc="150"/>
              <a:t>2010-</a:t>
            </a:r>
            <a:r>
              <a:rPr lang="en-US" sz="2600" spc="110"/>
              <a:t>06-</a:t>
            </a:r>
            <a:r>
              <a:rPr lang="en-US" sz="2600" spc="215"/>
              <a:t>04</a:t>
            </a:r>
            <a:r>
              <a:rPr lang="en-US" sz="2600" spc="-114"/>
              <a:t> </a:t>
            </a:r>
            <a:r>
              <a:rPr lang="en-US" sz="2600"/>
              <a:t>and</a:t>
            </a:r>
            <a:r>
              <a:rPr lang="en-US" sz="2600" spc="-120"/>
              <a:t> </a:t>
            </a:r>
            <a:r>
              <a:rPr lang="en-US" sz="2600" spc="150"/>
              <a:t>2017-</a:t>
            </a:r>
            <a:r>
              <a:rPr lang="en-US" sz="2600" spc="110"/>
              <a:t>03-</a:t>
            </a:r>
            <a:r>
              <a:rPr lang="en-US" sz="2600" spc="185"/>
              <a:t>20</a:t>
            </a:r>
            <a:endParaRPr lang="en-US" sz="2600"/>
          </a:p>
        </p:txBody>
      </p:sp>
      <p:pic>
        <p:nvPicPr>
          <p:cNvPr id="7" name="Obraz 6">
            <a:extLst>
              <a:ext uri="{FF2B5EF4-FFF2-40B4-BE49-F238E27FC236}">
                <a16:creationId xmlns:a16="http://schemas.microsoft.com/office/drawing/2014/main" id="{5C9C39F3-3A3F-8DD7-D316-54A9B387359C}"/>
              </a:ext>
            </a:extLst>
          </p:cNvPr>
          <p:cNvPicPr>
            <a:picLocks noChangeAspect="1"/>
          </p:cNvPicPr>
          <p:nvPr/>
        </p:nvPicPr>
        <p:blipFill>
          <a:blip r:embed="rId2"/>
          <a:stretch>
            <a:fillRect/>
          </a:stretch>
        </p:blipFill>
        <p:spPr>
          <a:xfrm>
            <a:off x="1" y="2209800"/>
            <a:ext cx="6278880" cy="2819400"/>
          </a:xfrm>
          <a:prstGeom prst="rect">
            <a:avLst/>
          </a:prstGeom>
          <a:noFill/>
        </p:spPr>
      </p:pic>
      <p:sp>
        <p:nvSpPr>
          <p:cNvPr id="5" name="object 5" hidden="1"/>
          <p:cNvSpPr txBox="1">
            <a:spLocks noGrp="1"/>
          </p:cNvSpPr>
          <p:nvPr>
            <p:ph type="sldNum" sz="quarter" idx="7"/>
          </p:nvPr>
        </p:nvSpPr>
        <p:spPr>
          <a:xfrm>
            <a:off x="11082680" y="6101139"/>
            <a:ext cx="334340" cy="230832"/>
          </a:xfrm>
          <a:prstGeom prst="rect">
            <a:avLst/>
          </a:prstGeom>
        </p:spPr>
        <p:txBody>
          <a:bodyPr vert="horz" wrap="square" lIns="0" tIns="0" rIns="0" bIns="0" rtlCol="0">
            <a:spAutoFit/>
          </a:bodyPr>
          <a:lstStyle/>
          <a:p>
            <a:pPr marL="38100">
              <a:lnSpc>
                <a:spcPts val="1839"/>
              </a:lnSpc>
              <a:spcAft>
                <a:spcPts val="600"/>
              </a:spcAft>
            </a:pPr>
            <a:fld id="{81D60167-4931-47E6-BA6A-407CBD079E47}" type="slidenum">
              <a:rPr spc="100" dirty="0"/>
              <a:pPr marL="38100">
                <a:lnSpc>
                  <a:spcPts val="1839"/>
                </a:lnSpc>
                <a:spcAft>
                  <a:spcPts val="600"/>
                </a:spcAft>
              </a:pPr>
              <a:t>33</a:t>
            </a:fld>
            <a:endParaRPr lang="pl-PL" spc="100"/>
          </a:p>
        </p:txBody>
      </p:sp>
      <p:sp>
        <p:nvSpPr>
          <p:cNvPr id="9" name="Rectangle 2">
            <a:extLst>
              <a:ext uri="{FF2B5EF4-FFF2-40B4-BE49-F238E27FC236}">
                <a16:creationId xmlns:a16="http://schemas.microsoft.com/office/drawing/2014/main" id="{B8E40002-3702-6118-2866-94F699D2E2EB}"/>
              </a:ext>
            </a:extLst>
          </p:cNvPr>
          <p:cNvSpPr>
            <a:spLocks noGrp="1" noChangeArrowheads="1"/>
          </p:cNvSpPr>
          <p:nvPr>
            <p:ph sz="half" idx="3"/>
          </p:nvPr>
        </p:nvSpPr>
        <p:spPr bwMode="auto">
          <a:xfrm>
            <a:off x="6354981" y="2219325"/>
            <a:ext cx="5837019"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pl-PL" altLang="pl-PL" sz="1800" b="0" i="0" u="none" strike="noStrike" cap="none" normalizeH="0" baseline="0" dirty="0" err="1">
                <a:ln>
                  <a:noFill/>
                </a:ln>
                <a:solidFill>
                  <a:schemeClr val="tx1"/>
                </a:solidFill>
                <a:effectLst/>
                <a:latin typeface="Arial" panose="020B0604020202020204" pitchFamily="34" charset="0"/>
              </a:rPr>
              <a:t>Executed</a:t>
            </a:r>
            <a:r>
              <a:rPr kumimoji="0" lang="pl-PL" altLang="pl-PL" sz="1800" b="0" i="0" u="none" strike="noStrike" cap="none" normalizeH="0" baseline="0" dirty="0">
                <a:ln>
                  <a:noFill/>
                </a:ln>
                <a:solidFill>
                  <a:schemeClr val="tx1"/>
                </a:solidFill>
                <a:effectLst/>
                <a:latin typeface="Arial" panose="020B0604020202020204" pitchFamily="34" charset="0"/>
              </a:rPr>
              <a:t> </a:t>
            </a:r>
            <a:r>
              <a:rPr kumimoji="0" lang="pl-PL" altLang="pl-PL" sz="1800" b="0" i="0" u="none" strike="noStrike" cap="none" normalizeH="0" baseline="0" dirty="0" err="1">
                <a:ln>
                  <a:noFill/>
                </a:ln>
                <a:solidFill>
                  <a:schemeClr val="tx1"/>
                </a:solidFill>
                <a:effectLst/>
                <a:latin typeface="Arial" panose="020B0604020202020204" pitchFamily="34" charset="0"/>
              </a:rPr>
              <a:t>an</a:t>
            </a:r>
            <a:r>
              <a:rPr kumimoji="0" lang="pl-PL" altLang="pl-PL" sz="1800" b="0" i="0" u="none" strike="noStrike" cap="none" normalizeH="0" baseline="0" dirty="0">
                <a:ln>
                  <a:noFill/>
                </a:ln>
                <a:solidFill>
                  <a:schemeClr val="tx1"/>
                </a:solidFill>
                <a:effectLst/>
                <a:latin typeface="Arial" panose="020B0604020202020204" pitchFamily="34" charset="0"/>
              </a:rPr>
              <a:t> SQL </a:t>
            </a:r>
            <a:r>
              <a:rPr kumimoji="0" lang="pl-PL" altLang="pl-PL" sz="1800" b="0" i="0" u="none" strike="noStrike" cap="none" normalizeH="0" baseline="0" dirty="0" err="1">
                <a:ln>
                  <a:noFill/>
                </a:ln>
                <a:solidFill>
                  <a:schemeClr val="tx1"/>
                </a:solidFill>
                <a:effectLst/>
                <a:latin typeface="Arial" panose="020B0604020202020204" pitchFamily="34" charset="0"/>
              </a:rPr>
              <a:t>query</a:t>
            </a:r>
            <a:r>
              <a:rPr kumimoji="0" lang="pl-PL" altLang="pl-PL" sz="1800" b="0" i="0" u="none" strike="noStrike" cap="none" normalizeH="0" baseline="0" dirty="0">
                <a:ln>
                  <a:noFill/>
                </a:ln>
                <a:solidFill>
                  <a:schemeClr val="tx1"/>
                </a:solidFill>
                <a:effectLst/>
                <a:latin typeface="Arial" panose="020B0604020202020204" pitchFamily="34" charset="0"/>
              </a:rPr>
              <a:t> to </a:t>
            </a:r>
            <a:r>
              <a:rPr kumimoji="0" lang="pl-PL" altLang="pl-PL" sz="1800" b="0" i="0" u="none" strike="noStrike" cap="none" normalizeH="0" baseline="0" dirty="0" err="1">
                <a:ln>
                  <a:noFill/>
                </a:ln>
                <a:solidFill>
                  <a:schemeClr val="tx1"/>
                </a:solidFill>
                <a:effectLst/>
                <a:latin typeface="Arial" panose="020B0604020202020204" pitchFamily="34" charset="0"/>
              </a:rPr>
              <a:t>rank</a:t>
            </a:r>
            <a:r>
              <a:rPr kumimoji="0" lang="pl-PL" altLang="pl-PL" sz="1800" b="0" i="0" u="none" strike="noStrike" cap="none" normalizeH="0" baseline="0" dirty="0">
                <a:ln>
                  <a:noFill/>
                </a:ln>
                <a:solidFill>
                  <a:schemeClr val="tx1"/>
                </a:solidFill>
                <a:effectLst/>
                <a:latin typeface="Arial" panose="020B0604020202020204" pitchFamily="34" charset="0"/>
              </a:rPr>
              <a:t> the </a:t>
            </a:r>
            <a:r>
              <a:rPr kumimoji="0" lang="pl-PL" altLang="pl-PL" sz="1800" b="0" i="0" u="none" strike="noStrike" cap="none" normalizeH="0" baseline="0" dirty="0" err="1">
                <a:ln>
                  <a:noFill/>
                </a:ln>
                <a:solidFill>
                  <a:schemeClr val="tx1"/>
                </a:solidFill>
                <a:effectLst/>
                <a:latin typeface="Arial" panose="020B0604020202020204" pitchFamily="34" charset="0"/>
              </a:rPr>
              <a:t>count</a:t>
            </a:r>
            <a:r>
              <a:rPr kumimoji="0" lang="pl-PL" altLang="pl-PL" sz="1800" b="0" i="0" u="none" strike="noStrike" cap="none" normalizeH="0" baseline="0" dirty="0">
                <a:ln>
                  <a:noFill/>
                </a:ln>
                <a:solidFill>
                  <a:schemeClr val="tx1"/>
                </a:solidFill>
                <a:effectLst/>
                <a:latin typeface="Arial" panose="020B0604020202020204" pitchFamily="34" charset="0"/>
              </a:rPr>
              <a:t> of </a:t>
            </a:r>
          </a:p>
          <a:p>
            <a:pPr marL="0" marR="0" lvl="0" indent="0" algn="l" defTabSz="914400" rtl="0" eaLnBrk="0" fontAlgn="base" latinLnBrk="0" hangingPunct="0">
              <a:lnSpc>
                <a:spcPct val="100000"/>
              </a:lnSpc>
              <a:spcBef>
                <a:spcPct val="0"/>
              </a:spcBef>
              <a:spcAft>
                <a:spcPct val="0"/>
              </a:spcAft>
              <a:buClrTx/>
              <a:buSzTx/>
              <a:buFontTx/>
              <a:buNone/>
              <a:tabLst/>
            </a:pPr>
            <a:r>
              <a:rPr kumimoji="0" lang="pl-PL" altLang="pl-PL" sz="1800" b="0" i="0" u="none" strike="noStrike" cap="none" normalizeH="0" baseline="0" dirty="0" err="1">
                <a:ln>
                  <a:noFill/>
                </a:ln>
                <a:solidFill>
                  <a:schemeClr val="tx1"/>
                </a:solidFill>
                <a:effectLst/>
                <a:latin typeface="Arial" panose="020B0604020202020204" pitchFamily="34" charset="0"/>
              </a:rPr>
              <a:t>landing</a:t>
            </a:r>
            <a:r>
              <a:rPr kumimoji="0" lang="pl-PL" altLang="pl-PL" sz="1800" b="0" i="0" u="none" strike="noStrike" cap="none" normalizeH="0" baseline="0" dirty="0">
                <a:ln>
                  <a:noFill/>
                </a:ln>
                <a:solidFill>
                  <a:schemeClr val="tx1"/>
                </a:solidFill>
                <a:effectLst/>
                <a:latin typeface="Arial" panose="020B0604020202020204" pitchFamily="34" charset="0"/>
              </a:rPr>
              <a:t> </a:t>
            </a:r>
            <a:r>
              <a:rPr kumimoji="0" lang="pl-PL" altLang="pl-PL" sz="1800" b="0" i="0" u="none" strike="noStrike" cap="none" normalizeH="0" baseline="0" dirty="0" err="1">
                <a:ln>
                  <a:noFill/>
                </a:ln>
                <a:solidFill>
                  <a:schemeClr val="tx1"/>
                </a:solidFill>
                <a:effectLst/>
                <a:latin typeface="Arial" panose="020B0604020202020204" pitchFamily="34" charset="0"/>
              </a:rPr>
              <a:t>outcomes</a:t>
            </a:r>
            <a:r>
              <a:rPr kumimoji="0" lang="pl-PL" altLang="pl-PL" sz="1800" b="0" i="0" u="none" strike="noStrike" cap="none" normalizeH="0" baseline="0" dirty="0">
                <a:ln>
                  <a:noFill/>
                </a:ln>
                <a:solidFill>
                  <a:schemeClr val="tx1"/>
                </a:solidFill>
                <a:effectLst/>
                <a:latin typeface="Arial" panose="020B0604020202020204" pitchFamily="34" charset="0"/>
              </a:rPr>
              <a:t> (</a:t>
            </a:r>
            <a:r>
              <a:rPr kumimoji="0" lang="pl-PL" altLang="pl-PL" sz="1800" b="0" i="0" u="none" strike="noStrike" cap="none" normalizeH="0" baseline="0" dirty="0" err="1">
                <a:ln>
                  <a:noFill/>
                </a:ln>
                <a:solidFill>
                  <a:schemeClr val="tx1"/>
                </a:solidFill>
                <a:effectLst/>
                <a:latin typeface="Arial" panose="020B0604020202020204" pitchFamily="34" charset="0"/>
              </a:rPr>
              <a:t>such</a:t>
            </a:r>
            <a:r>
              <a:rPr kumimoji="0" lang="pl-PL" altLang="pl-PL" sz="1800" b="0" i="0" u="none" strike="noStrike" cap="none" normalizeH="0" baseline="0" dirty="0">
                <a:ln>
                  <a:noFill/>
                </a:ln>
                <a:solidFill>
                  <a:schemeClr val="tx1"/>
                </a:solidFill>
                <a:effectLst/>
                <a:latin typeface="Arial" panose="020B0604020202020204" pitchFamily="34" charset="0"/>
              </a:rPr>
              <a:t> as </a:t>
            </a:r>
            <a:r>
              <a:rPr kumimoji="0" lang="pl-PL" altLang="pl-PL" sz="1800" b="0" i="0" u="none" strike="noStrike" cap="none" normalizeH="0" baseline="0" dirty="0" err="1">
                <a:ln>
                  <a:noFill/>
                </a:ln>
                <a:solidFill>
                  <a:schemeClr val="tx1"/>
                </a:solidFill>
                <a:effectLst/>
                <a:latin typeface="Arial" panose="020B0604020202020204" pitchFamily="34" charset="0"/>
              </a:rPr>
              <a:t>Failure</a:t>
            </a:r>
            <a:r>
              <a:rPr kumimoji="0" lang="pl-PL" altLang="pl-PL" sz="1800" b="0" i="0" u="none" strike="noStrike" cap="none" normalizeH="0" baseline="0" dirty="0">
                <a:ln>
                  <a:noFill/>
                </a:ln>
                <a:solidFill>
                  <a:schemeClr val="tx1"/>
                </a:solidFill>
                <a:effectLst/>
                <a:latin typeface="Arial" panose="020B0604020202020204" pitchFamily="34" charset="0"/>
              </a:rPr>
              <a:t> (</a:t>
            </a:r>
            <a:r>
              <a:rPr kumimoji="0" lang="pl-PL" altLang="pl-PL" sz="1800" b="0" i="0" u="none" strike="noStrike" cap="none" normalizeH="0" baseline="0" dirty="0" err="1">
                <a:ln>
                  <a:noFill/>
                </a:ln>
                <a:solidFill>
                  <a:schemeClr val="tx1"/>
                </a:solidFill>
                <a:effectLst/>
                <a:latin typeface="Arial" panose="020B0604020202020204" pitchFamily="34" charset="0"/>
              </a:rPr>
              <a:t>drone</a:t>
            </a:r>
            <a:r>
              <a:rPr kumimoji="0" lang="pl-PL" altLang="pl-PL" sz="1800" b="0" i="0" u="none" strike="noStrike" cap="none" normalizeH="0" baseline="0" dirty="0">
                <a:ln>
                  <a:noFill/>
                </a:ln>
                <a:solidFill>
                  <a:schemeClr val="tx1"/>
                </a:solidFill>
                <a:effectLst/>
                <a:latin typeface="Arial" panose="020B0604020202020204" pitchFamily="34" charset="0"/>
              </a:rPr>
              <a:t> </a:t>
            </a:r>
            <a:r>
              <a:rPr kumimoji="0" lang="pl-PL" altLang="pl-PL" sz="1800" b="0" i="0" u="none" strike="noStrike" cap="none" normalizeH="0" baseline="0" dirty="0" err="1">
                <a:ln>
                  <a:noFill/>
                </a:ln>
                <a:solidFill>
                  <a:schemeClr val="tx1"/>
                </a:solidFill>
                <a:effectLst/>
                <a:latin typeface="Arial" panose="020B0604020202020204" pitchFamily="34" charset="0"/>
              </a:rPr>
              <a:t>ship</a:t>
            </a:r>
            <a:r>
              <a:rPr kumimoji="0" lang="pl-PL" altLang="pl-PL" sz="1800" b="0" i="0" u="none" strike="noStrike" cap="none" normalizeH="0" baseline="0" dirty="0">
                <a:ln>
                  <a:noFill/>
                </a:ln>
                <a:solidFill>
                  <a:schemeClr val="tx1"/>
                </a:solidFill>
                <a:effectLst/>
                <a:latin typeface="Arial" panose="020B0604020202020204" pitchFamily="34" charset="0"/>
              </a:rPr>
              <a:t>) </a:t>
            </a:r>
            <a:r>
              <a:rPr kumimoji="0" lang="pl-PL" altLang="pl-PL" sz="1800" b="0" i="0" u="none" strike="noStrike" cap="none" normalizeH="0" baseline="0" dirty="0" err="1">
                <a:ln>
                  <a:noFill/>
                </a:ln>
                <a:solidFill>
                  <a:schemeClr val="tx1"/>
                </a:solidFill>
                <a:effectLst/>
                <a:latin typeface="Arial" panose="020B0604020202020204" pitchFamily="34" charset="0"/>
              </a:rPr>
              <a:t>or</a:t>
            </a:r>
            <a:r>
              <a:rPr kumimoji="0" lang="pl-PL" altLang="pl-PL" sz="1800" b="0" i="0" u="none" strike="noStrike" cap="none" normalizeH="0" baseline="0" dirty="0">
                <a:ln>
                  <a:noFill/>
                </a:ln>
                <a:solidFill>
                  <a:schemeClr val="tx1"/>
                </a:solidFill>
                <a:effectLst/>
                <a:latin typeface="Arial" panose="020B0604020202020204" pitchFamily="34" charset="0"/>
              </a:rPr>
              <a:t> </a:t>
            </a:r>
            <a:r>
              <a:rPr kumimoji="0" lang="pl-PL" altLang="pl-PL" sz="1800" b="0" i="0" u="none" strike="noStrike" cap="none" normalizeH="0" baseline="0" dirty="0" err="1">
                <a:ln>
                  <a:noFill/>
                </a:ln>
                <a:solidFill>
                  <a:schemeClr val="tx1"/>
                </a:solidFill>
                <a:effectLst/>
                <a:latin typeface="Arial" panose="020B0604020202020204" pitchFamily="34" charset="0"/>
              </a:rPr>
              <a:t>Success</a:t>
            </a:r>
            <a:r>
              <a:rPr kumimoji="0" lang="pl-PL" altLang="pl-PL" sz="1800" b="0" i="0" u="none" strike="noStrike" cap="none" normalizeH="0" baseline="0" dirty="0">
                <a:ln>
                  <a:noFill/>
                </a:ln>
                <a:solidFill>
                  <a:schemeClr val="tx1"/>
                </a:solidFill>
                <a:effectLst/>
                <a:latin typeface="Arial" panose="020B0604020202020204" pitchFamily="34" charset="0"/>
              </a:rPr>
              <a:t> (</a:t>
            </a:r>
            <a:r>
              <a:rPr kumimoji="0" lang="pl-PL" altLang="pl-PL" sz="1800" b="0" i="0" u="none" strike="noStrike" cap="none" normalizeH="0" baseline="0" dirty="0" err="1">
                <a:ln>
                  <a:noFill/>
                </a:ln>
                <a:solidFill>
                  <a:schemeClr val="tx1"/>
                </a:solidFill>
                <a:effectLst/>
                <a:latin typeface="Arial" panose="020B0604020202020204" pitchFamily="34" charset="0"/>
              </a:rPr>
              <a:t>ground</a:t>
            </a:r>
            <a:r>
              <a:rPr kumimoji="0" lang="pl-PL" altLang="pl-PL" sz="1800" b="0" i="0" u="none" strike="noStrike" cap="none" normalizeH="0" baseline="0" dirty="0">
                <a:ln>
                  <a:noFill/>
                </a:ln>
                <a:solidFill>
                  <a:schemeClr val="tx1"/>
                </a:solidFill>
                <a:effectLst/>
                <a:latin typeface="Arial" panose="020B0604020202020204" pitchFamily="34" charset="0"/>
              </a:rPr>
              <a:t> pad)) </a:t>
            </a:r>
            <a:r>
              <a:rPr kumimoji="0" lang="pl-PL" altLang="pl-PL" sz="1800" b="0" i="0" u="none" strike="noStrike" cap="none" normalizeH="0" baseline="0" dirty="0" err="1">
                <a:ln>
                  <a:noFill/>
                </a:ln>
                <a:solidFill>
                  <a:schemeClr val="tx1"/>
                </a:solidFill>
                <a:effectLst/>
                <a:latin typeface="Arial" panose="020B0604020202020204" pitchFamily="34" charset="0"/>
              </a:rPr>
              <a:t>between</a:t>
            </a:r>
            <a:r>
              <a:rPr kumimoji="0" lang="pl-PL" altLang="pl-PL" sz="1800" b="0" i="0" u="none" strike="noStrike" cap="none" normalizeH="0" baseline="0" dirty="0">
                <a:ln>
                  <a:noFill/>
                </a:ln>
                <a:solidFill>
                  <a:schemeClr val="tx1"/>
                </a:solidFill>
                <a:effectLst/>
                <a:latin typeface="Arial" panose="020B0604020202020204" pitchFamily="34" charset="0"/>
              </a:rPr>
              <a:t> the </a:t>
            </a:r>
            <a:r>
              <a:rPr kumimoji="0" lang="pl-PL" altLang="pl-PL" sz="1800" b="0" i="0" u="none" strike="noStrike" cap="none" normalizeH="0" baseline="0" dirty="0" err="1">
                <a:ln>
                  <a:noFill/>
                </a:ln>
                <a:solidFill>
                  <a:schemeClr val="tx1"/>
                </a:solidFill>
                <a:effectLst/>
                <a:latin typeface="Arial" panose="020B0604020202020204" pitchFamily="34" charset="0"/>
              </a:rPr>
              <a:t>dates</a:t>
            </a:r>
            <a:r>
              <a:rPr kumimoji="0" lang="pl-PL" altLang="pl-PL" sz="1800" b="0" i="0" u="none" strike="noStrike" cap="none" normalizeH="0" baseline="0" dirty="0">
                <a:ln>
                  <a:noFill/>
                </a:ln>
                <a:solidFill>
                  <a:schemeClr val="tx1"/>
                </a:solidFill>
                <a:effectLst/>
                <a:latin typeface="Arial" panose="020B0604020202020204" pitchFamily="34" charset="0"/>
              </a:rPr>
              <a:t> 2010-06-04 and 2017-03-20 in </a:t>
            </a:r>
            <a:r>
              <a:rPr kumimoji="0" lang="pl-PL" altLang="pl-PL" sz="1800" b="0" i="0" u="none" strike="noStrike" cap="none" normalizeH="0" baseline="0" dirty="0" err="1">
                <a:ln>
                  <a:noFill/>
                </a:ln>
                <a:solidFill>
                  <a:schemeClr val="tx1"/>
                </a:solidFill>
                <a:effectLst/>
                <a:latin typeface="Arial" panose="020B0604020202020204" pitchFamily="34" charset="0"/>
              </a:rPr>
              <a:t>descending</a:t>
            </a:r>
            <a:r>
              <a:rPr kumimoji="0" lang="pl-PL" altLang="pl-PL" sz="1800" b="0" i="0" u="none" strike="noStrike" cap="none" normalizeH="0" baseline="0" dirty="0">
                <a:ln>
                  <a:noFill/>
                </a:ln>
                <a:solidFill>
                  <a:schemeClr val="tx1"/>
                </a:solidFill>
                <a:effectLst/>
                <a:latin typeface="Arial" panose="020B0604020202020204" pitchFamily="34" charset="0"/>
              </a:rPr>
              <a:t> order.</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pl-PL" altLang="pl-PL" sz="1800" b="0" i="0" u="none" strike="noStrike" cap="none" normalizeH="0" baseline="0" dirty="0">
              <a:ln>
                <a:noFill/>
              </a:ln>
              <a:solidFill>
                <a:schemeClr val="tx1"/>
              </a:solidFill>
              <a:effectLst/>
              <a:latin typeface="Arial" panose="020B0604020202020204" pitchFamily="34" charset="0"/>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2192000" cy="6857999"/>
          </a:xfrm>
          <a:prstGeom prst="rect">
            <a:avLst/>
          </a:prstGeom>
        </p:spPr>
      </p:pic>
      <p:sp>
        <p:nvSpPr>
          <p:cNvPr id="3" name="object 3"/>
          <p:cNvSpPr/>
          <p:nvPr/>
        </p:nvSpPr>
        <p:spPr>
          <a:xfrm>
            <a:off x="797970" y="2529751"/>
            <a:ext cx="1058545" cy="369570"/>
          </a:xfrm>
          <a:custGeom>
            <a:avLst/>
            <a:gdLst/>
            <a:ahLst/>
            <a:cxnLst/>
            <a:rect l="l" t="t" r="r" b="b"/>
            <a:pathLst>
              <a:path w="1058545" h="369569">
                <a:moveTo>
                  <a:pt x="1058299" y="0"/>
                </a:moveTo>
                <a:lnTo>
                  <a:pt x="0" y="0"/>
                </a:lnTo>
                <a:lnTo>
                  <a:pt x="0" y="369328"/>
                </a:lnTo>
                <a:lnTo>
                  <a:pt x="1058299" y="369328"/>
                </a:lnTo>
                <a:lnTo>
                  <a:pt x="1058299" y="0"/>
                </a:lnTo>
                <a:close/>
              </a:path>
            </a:pathLst>
          </a:custGeom>
          <a:solidFill>
            <a:srgbClr val="0948CB"/>
          </a:solidFill>
        </p:spPr>
        <p:txBody>
          <a:bodyPr wrap="square" lIns="0" tIns="0" rIns="0" bIns="0" rtlCol="0"/>
          <a:lstStyle/>
          <a:p>
            <a:endParaRPr/>
          </a:p>
        </p:txBody>
      </p:sp>
      <p:sp>
        <p:nvSpPr>
          <p:cNvPr id="4" name="object 4"/>
          <p:cNvSpPr txBox="1"/>
          <p:nvPr/>
        </p:nvSpPr>
        <p:spPr>
          <a:xfrm>
            <a:off x="876710" y="2550667"/>
            <a:ext cx="879475"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FFFFFF"/>
                </a:solidFill>
                <a:latin typeface="Carlito"/>
                <a:cs typeface="Carlito"/>
              </a:rPr>
              <a:t>Section</a:t>
            </a:r>
            <a:r>
              <a:rPr sz="1800" spc="-55" dirty="0">
                <a:solidFill>
                  <a:srgbClr val="FFFFFF"/>
                </a:solidFill>
                <a:latin typeface="Carlito"/>
                <a:cs typeface="Carlito"/>
              </a:rPr>
              <a:t> </a:t>
            </a:r>
            <a:r>
              <a:rPr sz="1800" spc="-60" dirty="0">
                <a:solidFill>
                  <a:srgbClr val="FFFFFF"/>
                </a:solidFill>
                <a:latin typeface="Carlito"/>
                <a:cs typeface="Carlito"/>
              </a:rPr>
              <a:t>3</a:t>
            </a:r>
            <a:endParaRPr sz="1800">
              <a:latin typeface="Carlito"/>
              <a:cs typeface="Carlito"/>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848751" y="413510"/>
            <a:ext cx="9919335" cy="741680"/>
          </a:xfrm>
        </p:spPr>
        <p:txBody>
          <a:bodyPr vert="horz" wrap="square" lIns="0" tIns="12700" rIns="0" bIns="0" rtlCol="0">
            <a:normAutofit/>
          </a:bodyPr>
          <a:lstStyle/>
          <a:p>
            <a:pPr marL="12700">
              <a:spcBef>
                <a:spcPts val="100"/>
              </a:spcBef>
            </a:pPr>
            <a:r>
              <a:rPr lang="pl-PL" dirty="0" err="1"/>
              <a:t>All</a:t>
            </a:r>
            <a:r>
              <a:rPr lang="pl-PL" dirty="0"/>
              <a:t> </a:t>
            </a:r>
            <a:r>
              <a:rPr lang="pl-PL" dirty="0" err="1"/>
              <a:t>launch</a:t>
            </a:r>
            <a:r>
              <a:rPr lang="pl-PL" dirty="0"/>
              <a:t> </a:t>
            </a:r>
            <a:r>
              <a:rPr lang="pl-PL" dirty="0" err="1"/>
              <a:t>sites</a:t>
            </a:r>
            <a:r>
              <a:rPr lang="pl-PL" dirty="0"/>
              <a:t> on a map</a:t>
            </a:r>
            <a:endParaRPr lang="pl-PL" spc="204" dirty="0"/>
          </a:p>
        </p:txBody>
      </p:sp>
      <p:pic>
        <p:nvPicPr>
          <p:cNvPr id="7" name="Obraz 6">
            <a:extLst>
              <a:ext uri="{FF2B5EF4-FFF2-40B4-BE49-F238E27FC236}">
                <a16:creationId xmlns:a16="http://schemas.microsoft.com/office/drawing/2014/main" id="{CE5EE708-A213-A75E-AA45-8AA3988E4E7A}"/>
              </a:ext>
            </a:extLst>
          </p:cNvPr>
          <p:cNvPicPr>
            <a:picLocks noChangeAspect="1"/>
          </p:cNvPicPr>
          <p:nvPr/>
        </p:nvPicPr>
        <p:blipFill>
          <a:blip r:embed="rId2"/>
          <a:stretch>
            <a:fillRect/>
          </a:stretch>
        </p:blipFill>
        <p:spPr>
          <a:xfrm>
            <a:off x="0" y="1844546"/>
            <a:ext cx="6172200" cy="3641853"/>
          </a:xfrm>
          <a:prstGeom prst="rect">
            <a:avLst/>
          </a:prstGeom>
          <a:noFill/>
        </p:spPr>
      </p:pic>
      <p:sp>
        <p:nvSpPr>
          <p:cNvPr id="12" name="Content Placeholder 3">
            <a:extLst>
              <a:ext uri="{FF2B5EF4-FFF2-40B4-BE49-F238E27FC236}">
                <a16:creationId xmlns:a16="http://schemas.microsoft.com/office/drawing/2014/main" id="{D3EE566F-0621-01ED-CB96-63A3F4B4A4C7}"/>
              </a:ext>
            </a:extLst>
          </p:cNvPr>
          <p:cNvSpPr>
            <a:spLocks noGrp="1"/>
          </p:cNvSpPr>
          <p:nvPr>
            <p:ph sz="half" idx="3"/>
          </p:nvPr>
        </p:nvSpPr>
        <p:spPr>
          <a:xfrm>
            <a:off x="6324600" y="1844546"/>
            <a:ext cx="5303520" cy="677108"/>
          </a:xfrm>
        </p:spPr>
        <p:txBody>
          <a:bodyPr/>
          <a:lstStyle/>
          <a:p>
            <a:r>
              <a:rPr lang="en-US" dirty="0"/>
              <a:t>The launch sites are marked with a marker indicating their names on the map.</a:t>
            </a:r>
          </a:p>
        </p:txBody>
      </p:sp>
      <p:sp>
        <p:nvSpPr>
          <p:cNvPr id="5" name="object 5" hidden="1"/>
          <p:cNvSpPr txBox="1">
            <a:spLocks noGrp="1"/>
          </p:cNvSpPr>
          <p:nvPr>
            <p:ph type="sldNum" sz="quarter" idx="7"/>
          </p:nvPr>
        </p:nvSpPr>
        <p:spPr>
          <a:xfrm>
            <a:off x="11082680" y="6101139"/>
            <a:ext cx="334340" cy="230832"/>
          </a:xfrm>
          <a:prstGeom prst="rect">
            <a:avLst/>
          </a:prstGeom>
        </p:spPr>
        <p:txBody>
          <a:bodyPr vert="horz" wrap="square" lIns="0" tIns="0" rIns="0" bIns="0" rtlCol="0">
            <a:spAutoFit/>
          </a:bodyPr>
          <a:lstStyle/>
          <a:p>
            <a:pPr marL="38100">
              <a:lnSpc>
                <a:spcPts val="1839"/>
              </a:lnSpc>
              <a:spcAft>
                <a:spcPts val="600"/>
              </a:spcAft>
            </a:pPr>
            <a:fld id="{81D60167-4931-47E6-BA6A-407CBD079E47}" type="slidenum">
              <a:rPr spc="100" dirty="0"/>
              <a:pPr marL="38100">
                <a:lnSpc>
                  <a:spcPts val="1839"/>
                </a:lnSpc>
                <a:spcAft>
                  <a:spcPts val="600"/>
                </a:spcAft>
              </a:pPr>
              <a:t>35</a:t>
            </a:fld>
            <a:endParaRPr lang="pl-PL" spc="10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848751" y="413510"/>
            <a:ext cx="9919335" cy="741680"/>
          </a:xfrm>
        </p:spPr>
        <p:txBody>
          <a:bodyPr vert="horz" wrap="square" lIns="0" tIns="12700" rIns="0" bIns="0" rtlCol="0">
            <a:normAutofit fontScale="90000"/>
          </a:bodyPr>
          <a:lstStyle/>
          <a:p>
            <a:pPr marL="12700">
              <a:spcBef>
                <a:spcPts val="100"/>
              </a:spcBef>
            </a:pPr>
            <a:r>
              <a:rPr lang="pl-PL" dirty="0" err="1"/>
              <a:t>All</a:t>
            </a:r>
            <a:r>
              <a:rPr lang="pl-PL" dirty="0"/>
              <a:t> </a:t>
            </a:r>
            <a:r>
              <a:rPr lang="pl-PL" dirty="0" err="1"/>
              <a:t>success</a:t>
            </a:r>
            <a:r>
              <a:rPr lang="pl-PL" dirty="0"/>
              <a:t>/</a:t>
            </a:r>
            <a:r>
              <a:rPr lang="pl-PL" dirty="0" err="1"/>
              <a:t>failed</a:t>
            </a:r>
            <a:r>
              <a:rPr lang="pl-PL" dirty="0"/>
              <a:t> </a:t>
            </a:r>
            <a:r>
              <a:rPr lang="pl-PL" dirty="0" err="1"/>
              <a:t>launches</a:t>
            </a:r>
            <a:r>
              <a:rPr lang="pl-PL" dirty="0"/>
              <a:t> for </a:t>
            </a:r>
            <a:r>
              <a:rPr lang="pl-PL" dirty="0" err="1"/>
              <a:t>each</a:t>
            </a:r>
            <a:r>
              <a:rPr lang="pl-PL" dirty="0"/>
              <a:t> </a:t>
            </a:r>
            <a:r>
              <a:rPr lang="pl-PL" dirty="0" err="1"/>
              <a:t>site</a:t>
            </a:r>
            <a:r>
              <a:rPr lang="pl-PL" dirty="0"/>
              <a:t> on the map</a:t>
            </a:r>
            <a:endParaRPr lang="pl-PL" spc="204" dirty="0"/>
          </a:p>
        </p:txBody>
      </p:sp>
      <p:pic>
        <p:nvPicPr>
          <p:cNvPr id="7" name="Obraz 6">
            <a:extLst>
              <a:ext uri="{FF2B5EF4-FFF2-40B4-BE49-F238E27FC236}">
                <a16:creationId xmlns:a16="http://schemas.microsoft.com/office/drawing/2014/main" id="{0DF34C45-4C4E-4EB9-1A89-419C568156D5}"/>
              </a:ext>
            </a:extLst>
          </p:cNvPr>
          <p:cNvPicPr>
            <a:picLocks noChangeAspect="1"/>
          </p:cNvPicPr>
          <p:nvPr/>
        </p:nvPicPr>
        <p:blipFill>
          <a:blip r:embed="rId2"/>
          <a:stretch>
            <a:fillRect/>
          </a:stretch>
        </p:blipFill>
        <p:spPr>
          <a:xfrm>
            <a:off x="0" y="1981200"/>
            <a:ext cx="6096000" cy="3581400"/>
          </a:xfrm>
          <a:prstGeom prst="rect">
            <a:avLst/>
          </a:prstGeom>
          <a:noFill/>
        </p:spPr>
      </p:pic>
      <p:sp>
        <p:nvSpPr>
          <p:cNvPr id="5" name="object 5" hidden="1"/>
          <p:cNvSpPr txBox="1">
            <a:spLocks noGrp="1"/>
          </p:cNvSpPr>
          <p:nvPr>
            <p:ph type="sldNum" sz="quarter" idx="7"/>
          </p:nvPr>
        </p:nvSpPr>
        <p:spPr>
          <a:xfrm>
            <a:off x="11082680" y="6101139"/>
            <a:ext cx="334340" cy="230832"/>
          </a:xfrm>
          <a:prstGeom prst="rect">
            <a:avLst/>
          </a:prstGeom>
        </p:spPr>
        <p:txBody>
          <a:bodyPr vert="horz" wrap="square" lIns="0" tIns="0" rIns="0" bIns="0" rtlCol="0">
            <a:spAutoFit/>
          </a:bodyPr>
          <a:lstStyle/>
          <a:p>
            <a:pPr marL="38100">
              <a:lnSpc>
                <a:spcPts val="1839"/>
              </a:lnSpc>
              <a:spcAft>
                <a:spcPts val="600"/>
              </a:spcAft>
            </a:pPr>
            <a:fld id="{81D60167-4931-47E6-BA6A-407CBD079E47}" type="slidenum">
              <a:rPr spc="100" dirty="0"/>
              <a:pPr marL="38100">
                <a:lnSpc>
                  <a:spcPts val="1839"/>
                </a:lnSpc>
                <a:spcAft>
                  <a:spcPts val="600"/>
                </a:spcAft>
              </a:pPr>
              <a:t>36</a:t>
            </a:fld>
            <a:endParaRPr lang="pl-PL" spc="100"/>
          </a:p>
        </p:txBody>
      </p:sp>
      <p:sp>
        <p:nvSpPr>
          <p:cNvPr id="8" name="Rectangle 1">
            <a:extLst>
              <a:ext uri="{FF2B5EF4-FFF2-40B4-BE49-F238E27FC236}">
                <a16:creationId xmlns:a16="http://schemas.microsoft.com/office/drawing/2014/main" id="{3B282226-8F19-A4A3-D7E7-F60620336D6B}"/>
              </a:ext>
            </a:extLst>
          </p:cNvPr>
          <p:cNvSpPr>
            <a:spLocks noGrp="1" noChangeArrowheads="1"/>
          </p:cNvSpPr>
          <p:nvPr>
            <p:ph sz="half" idx="3"/>
          </p:nvPr>
        </p:nvSpPr>
        <p:spPr bwMode="auto">
          <a:xfrm>
            <a:off x="6127423" y="1983557"/>
            <a:ext cx="5880459"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pl-PL" altLang="pl-PL" sz="1800" b="0" i="0" u="none" strike="noStrike" cap="none" normalizeH="0" baseline="0" dirty="0">
                <a:ln>
                  <a:noFill/>
                </a:ln>
                <a:solidFill>
                  <a:schemeClr val="tx1"/>
                </a:solidFill>
                <a:effectLst/>
                <a:latin typeface="Arial" panose="020B0604020202020204" pitchFamily="34" charset="0"/>
              </a:rPr>
              <a:t>The </a:t>
            </a:r>
            <a:r>
              <a:rPr kumimoji="0" lang="pl-PL" altLang="pl-PL" sz="1800" b="0" i="0" u="none" strike="noStrike" cap="none" normalizeH="0" baseline="0" dirty="0" err="1">
                <a:ln>
                  <a:noFill/>
                </a:ln>
                <a:solidFill>
                  <a:schemeClr val="tx1"/>
                </a:solidFill>
                <a:effectLst/>
                <a:latin typeface="Arial" panose="020B0604020202020204" pitchFamily="34" charset="0"/>
              </a:rPr>
              <a:t>launch</a:t>
            </a:r>
            <a:r>
              <a:rPr kumimoji="0" lang="pl-PL" altLang="pl-PL" sz="1800" b="0" i="0" u="none" strike="noStrike" cap="none" normalizeH="0" baseline="0" dirty="0">
                <a:ln>
                  <a:noFill/>
                </a:ln>
                <a:solidFill>
                  <a:schemeClr val="tx1"/>
                </a:solidFill>
                <a:effectLst/>
                <a:latin typeface="Arial" panose="020B0604020202020204" pitchFamily="34" charset="0"/>
              </a:rPr>
              <a:t> </a:t>
            </a:r>
            <a:r>
              <a:rPr kumimoji="0" lang="pl-PL" altLang="pl-PL" sz="1800" b="0" i="0" u="none" strike="noStrike" cap="none" normalizeH="0" baseline="0" dirty="0" err="1">
                <a:ln>
                  <a:noFill/>
                </a:ln>
                <a:solidFill>
                  <a:schemeClr val="tx1"/>
                </a:solidFill>
                <a:effectLst/>
                <a:latin typeface="Arial" panose="020B0604020202020204" pitchFamily="34" charset="0"/>
              </a:rPr>
              <a:t>records</a:t>
            </a:r>
            <a:r>
              <a:rPr kumimoji="0" lang="pl-PL" altLang="pl-PL" sz="1800" b="0" i="0" u="none" strike="noStrike" cap="none" normalizeH="0" baseline="0" dirty="0">
                <a:ln>
                  <a:noFill/>
                </a:ln>
                <a:solidFill>
                  <a:schemeClr val="tx1"/>
                </a:solidFill>
                <a:effectLst/>
                <a:latin typeface="Arial" panose="020B0604020202020204" pitchFamily="34" charset="0"/>
              </a:rPr>
              <a:t> </a:t>
            </a:r>
            <a:r>
              <a:rPr kumimoji="0" lang="pl-PL" altLang="pl-PL" sz="1800" b="0" i="0" u="none" strike="noStrike" cap="none" normalizeH="0" baseline="0" dirty="0" err="1">
                <a:ln>
                  <a:noFill/>
                </a:ln>
                <a:solidFill>
                  <a:schemeClr val="tx1"/>
                </a:solidFill>
                <a:effectLst/>
                <a:latin typeface="Arial" panose="020B0604020202020204" pitchFamily="34" charset="0"/>
              </a:rPr>
              <a:t>are</a:t>
            </a:r>
            <a:r>
              <a:rPr kumimoji="0" lang="pl-PL" altLang="pl-PL" sz="1800" b="0" i="0" u="none" strike="noStrike" cap="none" normalizeH="0" baseline="0" dirty="0">
                <a:ln>
                  <a:noFill/>
                </a:ln>
                <a:solidFill>
                  <a:schemeClr val="tx1"/>
                </a:solidFill>
                <a:effectLst/>
                <a:latin typeface="Arial" panose="020B0604020202020204" pitchFamily="34" charset="0"/>
              </a:rPr>
              <a:t> </a:t>
            </a:r>
            <a:r>
              <a:rPr kumimoji="0" lang="pl-PL" altLang="pl-PL" sz="1800" b="0" i="0" u="none" strike="noStrike" cap="none" normalizeH="0" baseline="0" dirty="0" err="1">
                <a:ln>
                  <a:noFill/>
                </a:ln>
                <a:solidFill>
                  <a:schemeClr val="tx1"/>
                </a:solidFill>
                <a:effectLst/>
                <a:latin typeface="Arial" panose="020B0604020202020204" pitchFamily="34" charset="0"/>
              </a:rPr>
              <a:t>clustered</a:t>
            </a:r>
            <a:r>
              <a:rPr kumimoji="0" lang="pl-PL" altLang="pl-PL" sz="1800" b="0" i="0" u="none" strike="noStrike" cap="none" normalizeH="0" baseline="0" dirty="0">
                <a:ln>
                  <a:noFill/>
                </a:ln>
                <a:solidFill>
                  <a:schemeClr val="tx1"/>
                </a:solidFill>
                <a:effectLst/>
                <a:latin typeface="Arial" panose="020B0604020202020204" pitchFamily="34" charset="0"/>
              </a:rPr>
              <a:t> on the map and </a:t>
            </a:r>
            <a:r>
              <a:rPr kumimoji="0" lang="pl-PL" altLang="pl-PL" sz="1800" b="0" i="0" u="none" strike="noStrike" cap="none" normalizeH="0" baseline="0" dirty="0" err="1">
                <a:ln>
                  <a:noFill/>
                </a:ln>
                <a:solidFill>
                  <a:schemeClr val="tx1"/>
                </a:solidFill>
                <a:effectLst/>
                <a:latin typeface="Arial" panose="020B0604020202020204" pitchFamily="34" charset="0"/>
              </a:rPr>
              <a:t>labeled</a:t>
            </a:r>
            <a:r>
              <a:rPr kumimoji="0" lang="pl-PL" altLang="pl-PL" sz="1800" b="0" i="0" u="none" strike="noStrike" cap="none" normalizeH="0" baseline="0" dirty="0">
                <a:ln>
                  <a:noFill/>
                </a:ln>
                <a:solidFill>
                  <a:schemeClr val="tx1"/>
                </a:solidFill>
                <a:effectLst/>
                <a:latin typeface="Arial" panose="020B0604020202020204" pitchFamily="34" charset="0"/>
              </a:rPr>
              <a:t> with </a:t>
            </a:r>
            <a:r>
              <a:rPr kumimoji="0" lang="pl-PL" altLang="pl-PL" sz="1800" b="0" i="0" u="none" strike="noStrike" cap="none" normalizeH="0" baseline="0" dirty="0" err="1">
                <a:ln>
                  <a:noFill/>
                </a:ln>
                <a:solidFill>
                  <a:schemeClr val="tx1"/>
                </a:solidFill>
                <a:effectLst/>
                <a:latin typeface="Arial" panose="020B0604020202020204" pitchFamily="34" charset="0"/>
              </a:rPr>
              <a:t>green</a:t>
            </a:r>
            <a:r>
              <a:rPr kumimoji="0" lang="pl-PL" altLang="pl-PL" sz="1800" b="0" i="0" u="none" strike="noStrike" cap="none" normalizeH="0" baseline="0" dirty="0">
                <a:ln>
                  <a:noFill/>
                </a:ln>
                <a:solidFill>
                  <a:schemeClr val="tx1"/>
                </a:solidFill>
                <a:effectLst/>
                <a:latin typeface="Arial" panose="020B0604020202020204" pitchFamily="34" charset="0"/>
              </a:rPr>
              <a:t> </a:t>
            </a:r>
            <a:r>
              <a:rPr kumimoji="0" lang="pl-PL" altLang="pl-PL" sz="1800" b="0" i="0" u="none" strike="noStrike" cap="none" normalizeH="0" baseline="0" dirty="0" err="1">
                <a:ln>
                  <a:noFill/>
                </a:ln>
                <a:solidFill>
                  <a:schemeClr val="tx1"/>
                </a:solidFill>
                <a:effectLst/>
                <a:latin typeface="Arial" panose="020B0604020202020204" pitchFamily="34" charset="0"/>
              </a:rPr>
              <a:t>markers</a:t>
            </a:r>
            <a:r>
              <a:rPr kumimoji="0" lang="pl-PL" altLang="pl-PL" sz="1800" b="0" i="0" u="none" strike="noStrike" cap="none" normalizeH="0" baseline="0" dirty="0">
                <a:ln>
                  <a:noFill/>
                </a:ln>
                <a:solidFill>
                  <a:schemeClr val="tx1"/>
                </a:solidFill>
                <a:effectLst/>
                <a:latin typeface="Arial" panose="020B0604020202020204" pitchFamily="34" charset="0"/>
              </a:rPr>
              <a:t> for </a:t>
            </a:r>
            <a:r>
              <a:rPr kumimoji="0" lang="pl-PL" altLang="pl-PL" sz="1800" b="0" i="0" u="none" strike="noStrike" cap="none" normalizeH="0" baseline="0" dirty="0" err="1">
                <a:ln>
                  <a:noFill/>
                </a:ln>
                <a:solidFill>
                  <a:schemeClr val="tx1"/>
                </a:solidFill>
                <a:effectLst/>
                <a:latin typeface="Arial" panose="020B0604020202020204" pitchFamily="34" charset="0"/>
              </a:rPr>
              <a:t>successful</a:t>
            </a:r>
            <a:r>
              <a:rPr kumimoji="0" lang="pl-PL" altLang="pl-PL" sz="1800" b="0" i="0" u="none" strike="noStrike" cap="none" normalizeH="0" baseline="0" dirty="0">
                <a:ln>
                  <a:noFill/>
                </a:ln>
                <a:solidFill>
                  <a:schemeClr val="tx1"/>
                </a:solidFill>
                <a:effectLst/>
                <a:latin typeface="Arial" panose="020B0604020202020204" pitchFamily="34" charset="0"/>
              </a:rPr>
              <a:t> </a:t>
            </a:r>
            <a:r>
              <a:rPr kumimoji="0" lang="pl-PL" altLang="pl-PL" sz="1800" b="0" i="0" u="none" strike="noStrike" cap="none" normalizeH="0" baseline="0" dirty="0" err="1">
                <a:ln>
                  <a:noFill/>
                </a:ln>
                <a:solidFill>
                  <a:schemeClr val="tx1"/>
                </a:solidFill>
                <a:effectLst/>
                <a:latin typeface="Arial" panose="020B0604020202020204" pitchFamily="34" charset="0"/>
              </a:rPr>
              <a:t>launches</a:t>
            </a:r>
            <a:r>
              <a:rPr kumimoji="0" lang="pl-PL" altLang="pl-PL" sz="1800" b="0" i="0" u="none" strike="noStrike" cap="none" normalizeH="0" baseline="0" dirty="0">
                <a:ln>
                  <a:noFill/>
                </a:ln>
                <a:solidFill>
                  <a:schemeClr val="tx1"/>
                </a:solidFill>
                <a:effectLst/>
                <a:latin typeface="Arial" panose="020B0604020202020204" pitchFamily="34" charset="0"/>
              </a:rPr>
              <a:t> and red </a:t>
            </a:r>
            <a:r>
              <a:rPr kumimoji="0" lang="pl-PL" altLang="pl-PL" sz="1800" b="0" i="0" u="none" strike="noStrike" cap="none" normalizeH="0" baseline="0" dirty="0" err="1">
                <a:ln>
                  <a:noFill/>
                </a:ln>
                <a:solidFill>
                  <a:schemeClr val="tx1"/>
                </a:solidFill>
                <a:effectLst/>
                <a:latin typeface="Arial" panose="020B0604020202020204" pitchFamily="34" charset="0"/>
              </a:rPr>
              <a:t>markers</a:t>
            </a:r>
            <a:r>
              <a:rPr kumimoji="0" lang="pl-PL" altLang="pl-PL" sz="1800" b="0" i="0" u="none" strike="noStrike" cap="none" normalizeH="0" baseline="0" dirty="0">
                <a:ln>
                  <a:noFill/>
                </a:ln>
                <a:solidFill>
                  <a:schemeClr val="tx1"/>
                </a:solidFill>
                <a:effectLst/>
                <a:latin typeface="Arial" panose="020B0604020202020204" pitchFamily="34" charset="0"/>
              </a:rPr>
              <a:t> for </a:t>
            </a:r>
            <a:r>
              <a:rPr kumimoji="0" lang="pl-PL" altLang="pl-PL" sz="1800" b="0" i="0" u="none" strike="noStrike" cap="none" normalizeH="0" baseline="0" dirty="0" err="1">
                <a:ln>
                  <a:noFill/>
                </a:ln>
                <a:solidFill>
                  <a:schemeClr val="tx1"/>
                </a:solidFill>
                <a:effectLst/>
                <a:latin typeface="Arial" panose="020B0604020202020204" pitchFamily="34" charset="0"/>
              </a:rPr>
              <a:t>unsuccessful</a:t>
            </a:r>
            <a:r>
              <a:rPr kumimoji="0" lang="pl-PL" altLang="pl-PL" sz="1800" b="0" i="0" u="none" strike="noStrike" cap="none" normalizeH="0" baseline="0" dirty="0">
                <a:ln>
                  <a:noFill/>
                </a:ln>
                <a:solidFill>
                  <a:schemeClr val="tx1"/>
                </a:solidFill>
                <a:effectLst/>
                <a:latin typeface="Arial" panose="020B0604020202020204" pitchFamily="34" charset="0"/>
              </a:rPr>
              <a:t> </a:t>
            </a:r>
            <a:r>
              <a:rPr kumimoji="0" lang="pl-PL" altLang="pl-PL" sz="1800" b="0" i="0" u="none" strike="noStrike" cap="none" normalizeH="0" baseline="0" dirty="0" err="1">
                <a:ln>
                  <a:noFill/>
                </a:ln>
                <a:solidFill>
                  <a:schemeClr val="tx1"/>
                </a:solidFill>
                <a:effectLst/>
                <a:latin typeface="Arial" panose="020B0604020202020204" pitchFamily="34" charset="0"/>
              </a:rPr>
              <a:t>ones</a:t>
            </a:r>
            <a:r>
              <a:rPr kumimoji="0" lang="pl-PL" altLang="pl-PL" sz="18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pl-PL" altLang="pl-PL" sz="1800" b="0" i="0" u="none" strike="noStrike" cap="none" normalizeH="0" baseline="0" dirty="0">
              <a:ln>
                <a:noFill/>
              </a:ln>
              <a:solidFill>
                <a:schemeClr val="tx1"/>
              </a:solidFill>
              <a:effectLst/>
              <a:latin typeface="Arial" panose="020B0604020202020204" pitchFamily="34" charset="0"/>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848751" y="413510"/>
            <a:ext cx="9919335" cy="741680"/>
          </a:xfrm>
        </p:spPr>
        <p:txBody>
          <a:bodyPr vert="horz" wrap="square" lIns="0" tIns="12700" rIns="0" bIns="0" rtlCol="0">
            <a:normAutofit fontScale="90000"/>
          </a:bodyPr>
          <a:lstStyle/>
          <a:p>
            <a:pPr marL="12700">
              <a:spcBef>
                <a:spcPts val="100"/>
              </a:spcBef>
            </a:pPr>
            <a:r>
              <a:rPr lang="pl-PL" dirty="0" err="1"/>
              <a:t>Distances</a:t>
            </a:r>
            <a:r>
              <a:rPr lang="pl-PL" dirty="0"/>
              <a:t> </a:t>
            </a:r>
            <a:r>
              <a:rPr lang="pl-PL" dirty="0" err="1"/>
              <a:t>between</a:t>
            </a:r>
            <a:r>
              <a:rPr lang="pl-PL" dirty="0"/>
              <a:t> a </a:t>
            </a:r>
            <a:r>
              <a:rPr lang="pl-PL" dirty="0" err="1"/>
              <a:t>launch</a:t>
            </a:r>
            <a:r>
              <a:rPr lang="pl-PL" dirty="0"/>
              <a:t> </a:t>
            </a:r>
            <a:r>
              <a:rPr lang="pl-PL" dirty="0" err="1"/>
              <a:t>site</a:t>
            </a:r>
            <a:r>
              <a:rPr lang="pl-PL" dirty="0"/>
              <a:t> to </a:t>
            </a:r>
            <a:r>
              <a:rPr lang="pl-PL" dirty="0" err="1"/>
              <a:t>its</a:t>
            </a:r>
            <a:r>
              <a:rPr lang="pl-PL" dirty="0"/>
              <a:t> </a:t>
            </a:r>
            <a:r>
              <a:rPr lang="pl-PL" dirty="0" err="1"/>
              <a:t>proximities</a:t>
            </a:r>
            <a:endParaRPr lang="pl-PL" spc="204" dirty="0"/>
          </a:p>
        </p:txBody>
      </p:sp>
      <p:pic>
        <p:nvPicPr>
          <p:cNvPr id="7" name="Obraz 6">
            <a:extLst>
              <a:ext uri="{FF2B5EF4-FFF2-40B4-BE49-F238E27FC236}">
                <a16:creationId xmlns:a16="http://schemas.microsoft.com/office/drawing/2014/main" id="{D98B7C5F-CC41-9971-4682-1FF342BF165D}"/>
              </a:ext>
            </a:extLst>
          </p:cNvPr>
          <p:cNvPicPr>
            <a:picLocks noChangeAspect="1"/>
          </p:cNvPicPr>
          <p:nvPr/>
        </p:nvPicPr>
        <p:blipFill>
          <a:blip r:embed="rId2"/>
          <a:stretch>
            <a:fillRect/>
          </a:stretch>
        </p:blipFill>
        <p:spPr>
          <a:xfrm>
            <a:off x="0" y="2209800"/>
            <a:ext cx="6096000" cy="3276600"/>
          </a:xfrm>
          <a:prstGeom prst="rect">
            <a:avLst/>
          </a:prstGeom>
          <a:noFill/>
        </p:spPr>
      </p:pic>
      <p:sp>
        <p:nvSpPr>
          <p:cNvPr id="12" name="Content Placeholder 3">
            <a:extLst>
              <a:ext uri="{FF2B5EF4-FFF2-40B4-BE49-F238E27FC236}">
                <a16:creationId xmlns:a16="http://schemas.microsoft.com/office/drawing/2014/main" id="{690101CA-2AB4-4375-7A03-EFBE264EA290}"/>
              </a:ext>
            </a:extLst>
          </p:cNvPr>
          <p:cNvSpPr>
            <a:spLocks noGrp="1"/>
          </p:cNvSpPr>
          <p:nvPr>
            <p:ph sz="half" idx="3"/>
          </p:nvPr>
        </p:nvSpPr>
        <p:spPr>
          <a:xfrm>
            <a:off x="6172200" y="2209800"/>
            <a:ext cx="5303520" cy="1692771"/>
          </a:xfrm>
        </p:spPr>
        <p:txBody>
          <a:bodyPr/>
          <a:lstStyle/>
          <a:p>
            <a:r>
              <a:rPr lang="en-US" dirty="0"/>
              <a:t>The nearest coastline from NASA JSC is marked as a point using </a:t>
            </a:r>
            <a:r>
              <a:rPr lang="en-US" dirty="0" err="1"/>
              <a:t>MousePosition</a:t>
            </a:r>
            <a:r>
              <a:rPr lang="en-US" dirty="0"/>
              <a:t>, and the distance between the coastline point and the launch site is approximately 0.86 km</a:t>
            </a:r>
          </a:p>
        </p:txBody>
      </p:sp>
      <p:sp>
        <p:nvSpPr>
          <p:cNvPr id="5" name="object 5" hidden="1"/>
          <p:cNvSpPr txBox="1">
            <a:spLocks noGrp="1"/>
          </p:cNvSpPr>
          <p:nvPr>
            <p:ph type="sldNum" sz="quarter" idx="7"/>
          </p:nvPr>
        </p:nvSpPr>
        <p:spPr>
          <a:xfrm>
            <a:off x="11082680" y="6101139"/>
            <a:ext cx="334340" cy="230832"/>
          </a:xfrm>
          <a:prstGeom prst="rect">
            <a:avLst/>
          </a:prstGeom>
        </p:spPr>
        <p:txBody>
          <a:bodyPr vert="horz" wrap="square" lIns="0" tIns="0" rIns="0" bIns="0" rtlCol="0">
            <a:spAutoFit/>
          </a:bodyPr>
          <a:lstStyle/>
          <a:p>
            <a:pPr marL="38100">
              <a:lnSpc>
                <a:spcPts val="1839"/>
              </a:lnSpc>
              <a:spcAft>
                <a:spcPts val="600"/>
              </a:spcAft>
            </a:pPr>
            <a:fld id="{81D60167-4931-47E6-BA6A-407CBD079E47}" type="slidenum">
              <a:rPr spc="100" dirty="0"/>
              <a:pPr marL="38100">
                <a:lnSpc>
                  <a:spcPts val="1839"/>
                </a:lnSpc>
                <a:spcAft>
                  <a:spcPts val="600"/>
                </a:spcAft>
              </a:pPr>
              <a:t>37</a:t>
            </a:fld>
            <a:endParaRPr lang="pl-PL" spc="10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2187239" cy="6857999"/>
          </a:xfrm>
          <a:prstGeom prst="rect">
            <a:avLst/>
          </a:prstGeom>
        </p:spPr>
      </p:pic>
      <p:sp>
        <p:nvSpPr>
          <p:cNvPr id="3" name="object 3"/>
          <p:cNvSpPr/>
          <p:nvPr/>
        </p:nvSpPr>
        <p:spPr>
          <a:xfrm>
            <a:off x="797970" y="2529751"/>
            <a:ext cx="1058545" cy="369570"/>
          </a:xfrm>
          <a:custGeom>
            <a:avLst/>
            <a:gdLst/>
            <a:ahLst/>
            <a:cxnLst/>
            <a:rect l="l" t="t" r="r" b="b"/>
            <a:pathLst>
              <a:path w="1058545" h="369569">
                <a:moveTo>
                  <a:pt x="1058299" y="0"/>
                </a:moveTo>
                <a:lnTo>
                  <a:pt x="0" y="0"/>
                </a:lnTo>
                <a:lnTo>
                  <a:pt x="0" y="369328"/>
                </a:lnTo>
                <a:lnTo>
                  <a:pt x="1058299" y="369328"/>
                </a:lnTo>
                <a:lnTo>
                  <a:pt x="1058299" y="0"/>
                </a:lnTo>
                <a:close/>
              </a:path>
            </a:pathLst>
          </a:custGeom>
          <a:solidFill>
            <a:srgbClr val="0948CB"/>
          </a:solidFill>
        </p:spPr>
        <p:txBody>
          <a:bodyPr wrap="square" lIns="0" tIns="0" rIns="0" bIns="0" rtlCol="0"/>
          <a:lstStyle/>
          <a:p>
            <a:endParaRPr/>
          </a:p>
        </p:txBody>
      </p:sp>
      <p:sp>
        <p:nvSpPr>
          <p:cNvPr id="4" name="object 4"/>
          <p:cNvSpPr txBox="1"/>
          <p:nvPr/>
        </p:nvSpPr>
        <p:spPr>
          <a:xfrm>
            <a:off x="876710" y="2550667"/>
            <a:ext cx="879475"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FFFFFF"/>
                </a:solidFill>
                <a:latin typeface="Carlito"/>
                <a:cs typeface="Carlito"/>
              </a:rPr>
              <a:t>Section</a:t>
            </a:r>
            <a:r>
              <a:rPr sz="1800" spc="-55" dirty="0">
                <a:solidFill>
                  <a:srgbClr val="FFFFFF"/>
                </a:solidFill>
                <a:latin typeface="Carlito"/>
                <a:cs typeface="Carlito"/>
              </a:rPr>
              <a:t> </a:t>
            </a:r>
            <a:r>
              <a:rPr sz="1800" spc="-60" dirty="0">
                <a:solidFill>
                  <a:srgbClr val="FFFFFF"/>
                </a:solidFill>
                <a:latin typeface="Carlito"/>
                <a:cs typeface="Carlito"/>
              </a:rPr>
              <a:t>4</a:t>
            </a:r>
            <a:endParaRPr sz="1800">
              <a:latin typeface="Carlito"/>
              <a:cs typeface="Carlito"/>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848751" y="413510"/>
            <a:ext cx="9919335" cy="582211"/>
          </a:xfrm>
          <a:prstGeom prst="rect">
            <a:avLst/>
          </a:prstGeom>
        </p:spPr>
        <p:txBody>
          <a:bodyPr vert="horz" wrap="square" lIns="0" tIns="12700" rIns="0" bIns="0" rtlCol="0">
            <a:spAutoFit/>
          </a:bodyPr>
          <a:lstStyle/>
          <a:p>
            <a:pPr marL="12700">
              <a:lnSpc>
                <a:spcPct val="100000"/>
              </a:lnSpc>
              <a:spcBef>
                <a:spcPts val="100"/>
              </a:spcBef>
            </a:pPr>
            <a:r>
              <a:rPr lang="pl-PL" spc="-55" dirty="0"/>
              <a:t>Total </a:t>
            </a:r>
            <a:r>
              <a:rPr lang="pl-PL" spc="-55" dirty="0" err="1"/>
              <a:t>success</a:t>
            </a:r>
            <a:r>
              <a:rPr lang="pl-PL" spc="-55" dirty="0"/>
              <a:t> </a:t>
            </a:r>
            <a:r>
              <a:rPr lang="pl-PL" spc="-55" dirty="0" err="1"/>
              <a:t>launches</a:t>
            </a:r>
            <a:r>
              <a:rPr lang="pl-PL" spc="-55" dirty="0"/>
              <a:t> for </a:t>
            </a:r>
            <a:r>
              <a:rPr lang="pl-PL" spc="-55" dirty="0" err="1"/>
              <a:t>all</a:t>
            </a:r>
            <a:r>
              <a:rPr lang="pl-PL" spc="-55" dirty="0"/>
              <a:t> </a:t>
            </a:r>
            <a:r>
              <a:rPr lang="pl-PL" spc="-55" dirty="0" err="1"/>
              <a:t>sites</a:t>
            </a:r>
            <a:endParaRPr lang="pl-PL" spc="204" dirty="0"/>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839"/>
              </a:lnSpc>
            </a:pPr>
            <a:fld id="{81D60167-4931-47E6-BA6A-407CBD079E47}" type="slidenum">
              <a:rPr lang="pl-PL" spc="100" smtClean="0"/>
              <a:t>39</a:t>
            </a:fld>
            <a:endParaRPr lang="pl-PL" spc="100" dirty="0"/>
          </a:p>
        </p:txBody>
      </p:sp>
      <p:pic>
        <p:nvPicPr>
          <p:cNvPr id="7" name="Obraz 6">
            <a:extLst>
              <a:ext uri="{FF2B5EF4-FFF2-40B4-BE49-F238E27FC236}">
                <a16:creationId xmlns:a16="http://schemas.microsoft.com/office/drawing/2014/main" id="{C070F75F-98D8-FD91-DFCB-D98E2DD7CCD3}"/>
              </a:ext>
            </a:extLst>
          </p:cNvPr>
          <p:cNvPicPr>
            <a:picLocks noChangeAspect="1"/>
          </p:cNvPicPr>
          <p:nvPr/>
        </p:nvPicPr>
        <p:blipFill>
          <a:blip r:embed="rId2"/>
          <a:stretch>
            <a:fillRect/>
          </a:stretch>
        </p:blipFill>
        <p:spPr>
          <a:xfrm>
            <a:off x="529895" y="2743200"/>
            <a:ext cx="10706100" cy="2800350"/>
          </a:xfrm>
          <a:prstGeom prst="rect">
            <a:avLst/>
          </a:prstGeom>
        </p:spPr>
      </p:pic>
      <p:sp>
        <p:nvSpPr>
          <p:cNvPr id="9" name="pole tekstowe 8">
            <a:extLst>
              <a:ext uri="{FF2B5EF4-FFF2-40B4-BE49-F238E27FC236}">
                <a16:creationId xmlns:a16="http://schemas.microsoft.com/office/drawing/2014/main" id="{0D11E00E-89F4-A8C1-29C8-035664E3E837}"/>
              </a:ext>
            </a:extLst>
          </p:cNvPr>
          <p:cNvSpPr txBox="1"/>
          <p:nvPr/>
        </p:nvSpPr>
        <p:spPr>
          <a:xfrm>
            <a:off x="509113" y="1752600"/>
            <a:ext cx="10487850" cy="646331"/>
          </a:xfrm>
          <a:prstGeom prst="rect">
            <a:avLst/>
          </a:prstGeom>
          <a:noFill/>
        </p:spPr>
        <p:txBody>
          <a:bodyPr wrap="square">
            <a:spAutoFit/>
          </a:bodyPr>
          <a:lstStyle/>
          <a:p>
            <a:r>
              <a:rPr lang="en-US" dirty="0"/>
              <a:t>KSC LC-39A has the highest percentage of </a:t>
            </a:r>
            <a:r>
              <a:rPr lang="en-US" dirty="0" err="1"/>
              <a:t>successfullaunches</a:t>
            </a:r>
            <a:r>
              <a:rPr lang="en-US" dirty="0"/>
              <a:t> at 41.7% from the entire record, while CCAFS SLC-40 has the lowest percentage of successful launches at only 12.5%.</a:t>
            </a:r>
            <a:endParaRPr lang="pl-PL"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70485">
              <a:lnSpc>
                <a:spcPct val="100000"/>
              </a:lnSpc>
              <a:spcBef>
                <a:spcPts val="100"/>
              </a:spcBef>
            </a:pPr>
            <a:r>
              <a:rPr lang="pl-PL" spc="-25"/>
              <a:t>Introduction</a:t>
            </a:r>
            <a:endParaRPr lang="pl-PL" spc="-25" dirty="0"/>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160020">
              <a:lnSpc>
                <a:spcPts val="1839"/>
              </a:lnSpc>
            </a:pPr>
            <a:fld id="{81D60167-4931-47E6-BA6A-407CBD079E47}" type="slidenum">
              <a:rPr lang="pl-PL" spc="75" smtClean="0"/>
              <a:t>4</a:t>
            </a:fld>
            <a:endParaRPr lang="pl-PL" spc="75" dirty="0"/>
          </a:p>
        </p:txBody>
      </p:sp>
      <p:sp>
        <p:nvSpPr>
          <p:cNvPr id="3" name="object 3"/>
          <p:cNvSpPr txBox="1"/>
          <p:nvPr/>
        </p:nvSpPr>
        <p:spPr>
          <a:xfrm>
            <a:off x="533400" y="1600200"/>
            <a:ext cx="11459363" cy="4115870"/>
          </a:xfrm>
          <a:prstGeom prst="rect">
            <a:avLst/>
          </a:prstGeom>
        </p:spPr>
        <p:txBody>
          <a:bodyPr vert="horz" wrap="square" lIns="0" tIns="161925" rIns="0" bIns="0" rtlCol="0">
            <a:spAutoFit/>
          </a:bodyPr>
          <a:lstStyle/>
          <a:p>
            <a:pPr marL="240665" indent="-227965">
              <a:lnSpc>
                <a:spcPct val="100000"/>
              </a:lnSpc>
              <a:spcBef>
                <a:spcPts val="1275"/>
              </a:spcBef>
              <a:buChar char="•"/>
              <a:tabLst>
                <a:tab pos="240665" algn="l"/>
              </a:tabLst>
            </a:pPr>
            <a:r>
              <a:rPr lang="pl-PL" sz="2200" spc="-35" dirty="0">
                <a:solidFill>
                  <a:srgbClr val="292929"/>
                </a:solidFill>
                <a:latin typeface="Arial"/>
                <a:cs typeface="Arial"/>
              </a:rPr>
              <a:t>Project</a:t>
            </a:r>
            <a:r>
              <a:rPr lang="pl-PL" sz="2200" spc="-100" dirty="0">
                <a:solidFill>
                  <a:srgbClr val="292929"/>
                </a:solidFill>
                <a:latin typeface="Arial"/>
                <a:cs typeface="Arial"/>
              </a:rPr>
              <a:t> </a:t>
            </a:r>
            <a:r>
              <a:rPr lang="pl-PL" sz="2200" spc="-30" dirty="0" err="1">
                <a:solidFill>
                  <a:srgbClr val="292929"/>
                </a:solidFill>
                <a:latin typeface="Arial"/>
                <a:cs typeface="Arial"/>
              </a:rPr>
              <a:t>background</a:t>
            </a:r>
            <a:r>
              <a:rPr lang="pl-PL" sz="2200" spc="-95" dirty="0">
                <a:solidFill>
                  <a:srgbClr val="292929"/>
                </a:solidFill>
                <a:latin typeface="Arial"/>
                <a:cs typeface="Arial"/>
              </a:rPr>
              <a:t> </a:t>
            </a:r>
            <a:r>
              <a:rPr lang="pl-PL" sz="2200" spc="-10" dirty="0">
                <a:solidFill>
                  <a:srgbClr val="292929"/>
                </a:solidFill>
                <a:latin typeface="Arial"/>
                <a:cs typeface="Arial"/>
              </a:rPr>
              <a:t>and</a:t>
            </a:r>
            <a:r>
              <a:rPr lang="pl-PL" sz="2200" spc="-95" dirty="0">
                <a:solidFill>
                  <a:srgbClr val="292929"/>
                </a:solidFill>
                <a:latin typeface="Arial"/>
                <a:cs typeface="Arial"/>
              </a:rPr>
              <a:t> </a:t>
            </a:r>
            <a:r>
              <a:rPr lang="pl-PL" sz="2200" spc="-10" dirty="0" err="1">
                <a:solidFill>
                  <a:srgbClr val="292929"/>
                </a:solidFill>
                <a:latin typeface="Arial"/>
                <a:cs typeface="Arial"/>
              </a:rPr>
              <a:t>context</a:t>
            </a:r>
            <a:endParaRPr lang="pl-PL" sz="2200" spc="-10" dirty="0">
              <a:solidFill>
                <a:srgbClr val="292929"/>
              </a:solidFill>
              <a:latin typeface="Arial"/>
              <a:cs typeface="Arial"/>
            </a:endParaRPr>
          </a:p>
          <a:p>
            <a:pPr marL="12700">
              <a:lnSpc>
                <a:spcPct val="100000"/>
              </a:lnSpc>
              <a:spcBef>
                <a:spcPts val="1275"/>
              </a:spcBef>
              <a:tabLst>
                <a:tab pos="240665" algn="l"/>
              </a:tabLst>
            </a:pPr>
            <a:r>
              <a:rPr lang="en-US" dirty="0"/>
              <a:t>SpaceX offers Falcon 9 rocket launches on its website for a price of 62 million dollars, while other companies charge over 165 million dollars per launch. A significant portion of these savings is due to SpaceX's ability to reuse the rocket's first stage. Therefore, if we can predict whether the first stage will land successfully, we can estimate the cost of a launch. This information can be useful for other companies looking to compete with SpaceX in rocket launch bids. The aim of this project is to create a machine learning pipeline that can predict the successful landing of the first stage of the rocket.</a:t>
            </a:r>
            <a:endParaRPr lang="en-US" dirty="0">
              <a:latin typeface="Arial"/>
              <a:cs typeface="Arial"/>
            </a:endParaRPr>
          </a:p>
          <a:p>
            <a:pPr marL="240665" indent="-227965">
              <a:lnSpc>
                <a:spcPct val="100000"/>
              </a:lnSpc>
              <a:spcBef>
                <a:spcPts val="1175"/>
              </a:spcBef>
              <a:buChar char="•"/>
              <a:tabLst>
                <a:tab pos="240665" algn="l"/>
              </a:tabLst>
            </a:pPr>
            <a:r>
              <a:rPr lang="en-US" sz="2200" spc="-75" dirty="0">
                <a:solidFill>
                  <a:srgbClr val="292929"/>
                </a:solidFill>
                <a:latin typeface="Arial"/>
                <a:cs typeface="Arial"/>
              </a:rPr>
              <a:t>Problems</a:t>
            </a:r>
            <a:r>
              <a:rPr lang="en-US" sz="2200" spc="-30" dirty="0">
                <a:solidFill>
                  <a:srgbClr val="292929"/>
                </a:solidFill>
                <a:latin typeface="Arial"/>
                <a:cs typeface="Arial"/>
              </a:rPr>
              <a:t> </a:t>
            </a:r>
            <a:r>
              <a:rPr lang="en-US" sz="2200" dirty="0">
                <a:solidFill>
                  <a:srgbClr val="292929"/>
                </a:solidFill>
                <a:latin typeface="Arial"/>
                <a:cs typeface="Arial"/>
              </a:rPr>
              <a:t>you</a:t>
            </a:r>
            <a:r>
              <a:rPr lang="en-US" sz="2200" spc="-35" dirty="0">
                <a:solidFill>
                  <a:srgbClr val="292929"/>
                </a:solidFill>
                <a:latin typeface="Arial"/>
                <a:cs typeface="Arial"/>
              </a:rPr>
              <a:t> </a:t>
            </a:r>
            <a:r>
              <a:rPr lang="en-US" sz="2200" dirty="0">
                <a:solidFill>
                  <a:srgbClr val="292929"/>
                </a:solidFill>
                <a:latin typeface="Arial"/>
                <a:cs typeface="Arial"/>
              </a:rPr>
              <a:t>want</a:t>
            </a:r>
            <a:r>
              <a:rPr lang="en-US" sz="2200" spc="-30" dirty="0">
                <a:solidFill>
                  <a:srgbClr val="292929"/>
                </a:solidFill>
                <a:latin typeface="Arial"/>
                <a:cs typeface="Arial"/>
              </a:rPr>
              <a:t> </a:t>
            </a:r>
            <a:r>
              <a:rPr lang="en-US" sz="2200" dirty="0">
                <a:solidFill>
                  <a:srgbClr val="292929"/>
                </a:solidFill>
                <a:latin typeface="Arial"/>
                <a:cs typeface="Arial"/>
              </a:rPr>
              <a:t>to</a:t>
            </a:r>
            <a:r>
              <a:rPr lang="en-US" sz="2200" spc="-30" dirty="0">
                <a:solidFill>
                  <a:srgbClr val="292929"/>
                </a:solidFill>
                <a:latin typeface="Arial"/>
                <a:cs typeface="Arial"/>
              </a:rPr>
              <a:t> </a:t>
            </a:r>
            <a:r>
              <a:rPr lang="en-US" sz="2200" dirty="0">
                <a:solidFill>
                  <a:srgbClr val="292929"/>
                </a:solidFill>
                <a:latin typeface="Arial"/>
                <a:cs typeface="Arial"/>
              </a:rPr>
              <a:t>find</a:t>
            </a:r>
            <a:r>
              <a:rPr lang="en-US" sz="2200" spc="-30" dirty="0">
                <a:solidFill>
                  <a:srgbClr val="292929"/>
                </a:solidFill>
                <a:latin typeface="Arial"/>
                <a:cs typeface="Arial"/>
              </a:rPr>
              <a:t> </a:t>
            </a:r>
            <a:r>
              <a:rPr lang="en-US" sz="2200" spc="-70" dirty="0">
                <a:solidFill>
                  <a:srgbClr val="292929"/>
                </a:solidFill>
                <a:latin typeface="Arial"/>
                <a:cs typeface="Arial"/>
              </a:rPr>
              <a:t>answers</a:t>
            </a:r>
          </a:p>
          <a:p>
            <a:pPr marL="240665" indent="-227965">
              <a:lnSpc>
                <a:spcPct val="100000"/>
              </a:lnSpc>
              <a:spcBef>
                <a:spcPts val="1175"/>
              </a:spcBef>
              <a:buChar char="•"/>
              <a:tabLst>
                <a:tab pos="240665" algn="l"/>
              </a:tabLst>
            </a:pPr>
            <a:r>
              <a:rPr lang="en-US" dirty="0"/>
              <a:t>What factors influence the successful landing of the rocket?</a:t>
            </a:r>
            <a:endParaRPr lang="pl-PL" spc="-70" dirty="0">
              <a:solidFill>
                <a:srgbClr val="292929"/>
              </a:solidFill>
              <a:latin typeface="Arial"/>
              <a:cs typeface="Arial"/>
            </a:endParaRPr>
          </a:p>
          <a:p>
            <a:pPr marL="240665" indent="-227965">
              <a:lnSpc>
                <a:spcPct val="100000"/>
              </a:lnSpc>
              <a:spcBef>
                <a:spcPts val="1175"/>
              </a:spcBef>
              <a:buChar char="•"/>
              <a:tabLst>
                <a:tab pos="240665" algn="l"/>
              </a:tabLst>
            </a:pPr>
            <a:r>
              <a:rPr lang="en-US" dirty="0"/>
              <a:t>What interactions between different features affect the success rate of the landing?</a:t>
            </a:r>
            <a:endParaRPr lang="pl-PL" dirty="0"/>
          </a:p>
          <a:p>
            <a:pPr marL="240665" indent="-227965">
              <a:lnSpc>
                <a:spcPct val="100000"/>
              </a:lnSpc>
              <a:spcBef>
                <a:spcPts val="1175"/>
              </a:spcBef>
              <a:buChar char="•"/>
              <a:tabLst>
                <a:tab pos="240665" algn="l"/>
              </a:tabLst>
            </a:pPr>
            <a:r>
              <a:rPr lang="en-US" dirty="0"/>
              <a:t>What operational conditions need to be met to ensure a successful landing?</a:t>
            </a:r>
            <a:endParaRPr lang="en-US" dirty="0">
              <a:latin typeface="Arial"/>
              <a:cs typeface="Aria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848751" y="413510"/>
            <a:ext cx="9919335" cy="874598"/>
          </a:xfrm>
          <a:prstGeom prst="rect">
            <a:avLst/>
          </a:prstGeom>
        </p:spPr>
        <p:txBody>
          <a:bodyPr vert="horz" wrap="square" lIns="0" tIns="12700" rIns="0" bIns="0" rtlCol="0">
            <a:spAutoFit/>
          </a:bodyPr>
          <a:lstStyle/>
          <a:p>
            <a:pPr marL="12700">
              <a:lnSpc>
                <a:spcPct val="100000"/>
              </a:lnSpc>
              <a:spcBef>
                <a:spcPts val="100"/>
              </a:spcBef>
            </a:pPr>
            <a:r>
              <a:rPr lang="pl-PL" sz="2800" spc="-55" dirty="0" err="1"/>
              <a:t>Success</a:t>
            </a:r>
            <a:r>
              <a:rPr lang="pl-PL" sz="2800" spc="-55" dirty="0"/>
              <a:t> ratio of the </a:t>
            </a:r>
            <a:r>
              <a:rPr lang="pl-PL" sz="2800" spc="-55" dirty="0" err="1"/>
              <a:t>launch</a:t>
            </a:r>
            <a:r>
              <a:rPr lang="pl-PL" sz="2800" spc="-55" dirty="0"/>
              <a:t> </a:t>
            </a:r>
            <a:r>
              <a:rPr lang="pl-PL" sz="2800" spc="-55" dirty="0" err="1"/>
              <a:t>site</a:t>
            </a:r>
            <a:r>
              <a:rPr lang="pl-PL" sz="2800" spc="-55" dirty="0"/>
              <a:t> with the </a:t>
            </a:r>
            <a:r>
              <a:rPr lang="pl-PL" sz="2800" spc="-55" dirty="0" err="1"/>
              <a:t>highest</a:t>
            </a:r>
            <a:r>
              <a:rPr lang="pl-PL" sz="2800" spc="-55" dirty="0"/>
              <a:t> </a:t>
            </a:r>
            <a:r>
              <a:rPr lang="pl-PL" sz="2800" spc="-55" dirty="0" err="1"/>
              <a:t>success</a:t>
            </a:r>
            <a:r>
              <a:rPr lang="pl-PL" sz="2800" spc="-55" dirty="0"/>
              <a:t> </a:t>
            </a:r>
            <a:r>
              <a:rPr lang="pl-PL" sz="2800" spc="-55" dirty="0" err="1"/>
              <a:t>launches</a:t>
            </a:r>
            <a:endParaRPr sz="2800" spc="204" dirty="0"/>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839"/>
              </a:lnSpc>
            </a:pPr>
            <a:fld id="{81D60167-4931-47E6-BA6A-407CBD079E47}" type="slidenum">
              <a:rPr spc="100" dirty="0"/>
              <a:t>40</a:t>
            </a:fld>
            <a:endParaRPr spc="100" dirty="0"/>
          </a:p>
        </p:txBody>
      </p:sp>
      <p:pic>
        <p:nvPicPr>
          <p:cNvPr id="7" name="Obraz 6">
            <a:extLst>
              <a:ext uri="{FF2B5EF4-FFF2-40B4-BE49-F238E27FC236}">
                <a16:creationId xmlns:a16="http://schemas.microsoft.com/office/drawing/2014/main" id="{A2068A4A-E90E-6AD9-4100-40E542CF6F0F}"/>
              </a:ext>
            </a:extLst>
          </p:cNvPr>
          <p:cNvPicPr>
            <a:picLocks noChangeAspect="1"/>
          </p:cNvPicPr>
          <p:nvPr/>
        </p:nvPicPr>
        <p:blipFill>
          <a:blip r:embed="rId2"/>
          <a:stretch>
            <a:fillRect/>
          </a:stretch>
        </p:blipFill>
        <p:spPr>
          <a:xfrm>
            <a:off x="726795" y="2667000"/>
            <a:ext cx="10715625" cy="2695575"/>
          </a:xfrm>
          <a:prstGeom prst="rect">
            <a:avLst/>
          </a:prstGeom>
        </p:spPr>
      </p:pic>
      <p:sp>
        <p:nvSpPr>
          <p:cNvPr id="9" name="pole tekstowe 8">
            <a:extLst>
              <a:ext uri="{FF2B5EF4-FFF2-40B4-BE49-F238E27FC236}">
                <a16:creationId xmlns:a16="http://schemas.microsoft.com/office/drawing/2014/main" id="{60060FBA-B221-68EA-A511-AA4E8F076D85}"/>
              </a:ext>
            </a:extLst>
          </p:cNvPr>
          <p:cNvSpPr txBox="1"/>
          <p:nvPr/>
        </p:nvSpPr>
        <p:spPr>
          <a:xfrm>
            <a:off x="724486" y="1639930"/>
            <a:ext cx="10692534" cy="646331"/>
          </a:xfrm>
          <a:prstGeom prst="rect">
            <a:avLst/>
          </a:prstGeom>
          <a:noFill/>
        </p:spPr>
        <p:txBody>
          <a:bodyPr wrap="square">
            <a:spAutoFit/>
          </a:bodyPr>
          <a:lstStyle/>
          <a:p>
            <a:r>
              <a:rPr lang="en-US" dirty="0"/>
              <a:t>KSC LC-39A, the launch site with the highest number of successful launches, boasts a 76.9% success rate and a 23.1% failure rate for launches from its site.</a:t>
            </a:r>
            <a:endParaRPr lang="pl-PL"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848751" y="413510"/>
            <a:ext cx="9919335" cy="582211"/>
          </a:xfrm>
          <a:prstGeom prst="rect">
            <a:avLst/>
          </a:prstGeom>
        </p:spPr>
        <p:txBody>
          <a:bodyPr vert="horz" wrap="square" lIns="0" tIns="12700" rIns="0" bIns="0" rtlCol="0">
            <a:spAutoFit/>
          </a:bodyPr>
          <a:lstStyle/>
          <a:p>
            <a:pPr marL="12700">
              <a:lnSpc>
                <a:spcPct val="100000"/>
              </a:lnSpc>
              <a:spcBef>
                <a:spcPts val="100"/>
              </a:spcBef>
            </a:pPr>
            <a:r>
              <a:rPr lang="pl-PL" spc="-55" dirty="0" err="1"/>
              <a:t>Payload</a:t>
            </a:r>
            <a:r>
              <a:rPr lang="pl-PL" spc="-55" dirty="0"/>
              <a:t> vs </a:t>
            </a:r>
            <a:r>
              <a:rPr lang="pl-PL" spc="-55" dirty="0" err="1"/>
              <a:t>launch</a:t>
            </a:r>
            <a:r>
              <a:rPr lang="pl-PL" spc="-55" dirty="0"/>
              <a:t> </a:t>
            </a:r>
            <a:r>
              <a:rPr lang="pl-PL" spc="-55" dirty="0" err="1"/>
              <a:t>outcome</a:t>
            </a:r>
            <a:endParaRPr spc="204" dirty="0"/>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839"/>
              </a:lnSpc>
            </a:pPr>
            <a:fld id="{81D60167-4931-47E6-BA6A-407CBD079E47}" type="slidenum">
              <a:rPr spc="100" dirty="0"/>
              <a:t>41</a:t>
            </a:fld>
            <a:endParaRPr spc="100" dirty="0"/>
          </a:p>
        </p:txBody>
      </p:sp>
      <p:pic>
        <p:nvPicPr>
          <p:cNvPr id="7" name="Obraz 6">
            <a:extLst>
              <a:ext uri="{FF2B5EF4-FFF2-40B4-BE49-F238E27FC236}">
                <a16:creationId xmlns:a16="http://schemas.microsoft.com/office/drawing/2014/main" id="{75933132-364C-5328-24DF-AA1600D9C3D2}"/>
              </a:ext>
            </a:extLst>
          </p:cNvPr>
          <p:cNvPicPr>
            <a:picLocks noChangeAspect="1"/>
          </p:cNvPicPr>
          <p:nvPr/>
        </p:nvPicPr>
        <p:blipFill>
          <a:blip r:embed="rId2"/>
          <a:stretch>
            <a:fillRect/>
          </a:stretch>
        </p:blipFill>
        <p:spPr>
          <a:xfrm>
            <a:off x="729005" y="3733627"/>
            <a:ext cx="10353675" cy="2600325"/>
          </a:xfrm>
          <a:prstGeom prst="rect">
            <a:avLst/>
          </a:prstGeom>
        </p:spPr>
      </p:pic>
      <p:sp>
        <p:nvSpPr>
          <p:cNvPr id="9" name="pole tekstowe 8">
            <a:extLst>
              <a:ext uri="{FF2B5EF4-FFF2-40B4-BE49-F238E27FC236}">
                <a16:creationId xmlns:a16="http://schemas.microsoft.com/office/drawing/2014/main" id="{905AA853-8FEA-0BCF-BDEA-B1B071732EB7}"/>
              </a:ext>
            </a:extLst>
          </p:cNvPr>
          <p:cNvSpPr txBox="1"/>
          <p:nvPr/>
        </p:nvSpPr>
        <p:spPr>
          <a:xfrm>
            <a:off x="818733" y="1324831"/>
            <a:ext cx="10458868" cy="923330"/>
          </a:xfrm>
          <a:prstGeom prst="rect">
            <a:avLst/>
          </a:prstGeom>
          <a:noFill/>
        </p:spPr>
        <p:txBody>
          <a:bodyPr wrap="square">
            <a:spAutoFit/>
          </a:bodyPr>
          <a:lstStyle/>
          <a:p>
            <a:r>
              <a:rPr lang="pl-PL" dirty="0"/>
              <a:t>1.</a:t>
            </a:r>
            <a:r>
              <a:rPr lang="en-US" dirty="0"/>
              <a:t>The payload range with the highest number of successful launches is between 2000 to 4000 kg, as evidenced by the largest number of occurrences in that range, followed by the payload range of 4000 to 6000 kg, which has the second highest number of occurrences.</a:t>
            </a:r>
            <a:endParaRPr lang="pl-PL" dirty="0"/>
          </a:p>
        </p:txBody>
      </p:sp>
      <p:sp>
        <p:nvSpPr>
          <p:cNvPr id="11" name="pole tekstowe 10">
            <a:extLst>
              <a:ext uri="{FF2B5EF4-FFF2-40B4-BE49-F238E27FC236}">
                <a16:creationId xmlns:a16="http://schemas.microsoft.com/office/drawing/2014/main" id="{9E460772-AE90-5D55-523D-2E6B9E6BC895}"/>
              </a:ext>
            </a:extLst>
          </p:cNvPr>
          <p:cNvSpPr txBox="1"/>
          <p:nvPr/>
        </p:nvSpPr>
        <p:spPr>
          <a:xfrm>
            <a:off x="814114" y="2390729"/>
            <a:ext cx="10268565" cy="923330"/>
          </a:xfrm>
          <a:prstGeom prst="rect">
            <a:avLst/>
          </a:prstGeom>
          <a:noFill/>
        </p:spPr>
        <p:txBody>
          <a:bodyPr wrap="square">
            <a:spAutoFit/>
          </a:bodyPr>
          <a:lstStyle/>
          <a:p>
            <a:r>
              <a:rPr lang="pl-PL" dirty="0"/>
              <a:t>2.</a:t>
            </a:r>
            <a:r>
              <a:rPr lang="en-US" dirty="0"/>
              <a:t>Booster version FT (green markers) has the highest number of successful launches, followed by B4 (purple markers) with the second highest number of successful launches among all booster versions.</a:t>
            </a:r>
            <a:endParaRPr lang="pl-PL"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2187239" cy="6857999"/>
          </a:xfrm>
          <a:prstGeom prst="rect">
            <a:avLst/>
          </a:prstGeom>
        </p:spPr>
      </p:pic>
      <p:sp>
        <p:nvSpPr>
          <p:cNvPr id="3" name="object 3"/>
          <p:cNvSpPr/>
          <p:nvPr/>
        </p:nvSpPr>
        <p:spPr>
          <a:xfrm>
            <a:off x="797970" y="2529751"/>
            <a:ext cx="1058545" cy="369570"/>
          </a:xfrm>
          <a:custGeom>
            <a:avLst/>
            <a:gdLst/>
            <a:ahLst/>
            <a:cxnLst/>
            <a:rect l="l" t="t" r="r" b="b"/>
            <a:pathLst>
              <a:path w="1058545" h="369569">
                <a:moveTo>
                  <a:pt x="1058299" y="0"/>
                </a:moveTo>
                <a:lnTo>
                  <a:pt x="0" y="0"/>
                </a:lnTo>
                <a:lnTo>
                  <a:pt x="0" y="369328"/>
                </a:lnTo>
                <a:lnTo>
                  <a:pt x="1058299" y="369328"/>
                </a:lnTo>
                <a:lnTo>
                  <a:pt x="1058299" y="0"/>
                </a:lnTo>
                <a:close/>
              </a:path>
            </a:pathLst>
          </a:custGeom>
          <a:solidFill>
            <a:srgbClr val="0948CB"/>
          </a:solidFill>
        </p:spPr>
        <p:txBody>
          <a:bodyPr wrap="square" lIns="0" tIns="0" rIns="0" bIns="0" rtlCol="0"/>
          <a:lstStyle/>
          <a:p>
            <a:endParaRPr/>
          </a:p>
        </p:txBody>
      </p:sp>
      <p:sp>
        <p:nvSpPr>
          <p:cNvPr id="4" name="object 4"/>
          <p:cNvSpPr txBox="1"/>
          <p:nvPr/>
        </p:nvSpPr>
        <p:spPr>
          <a:xfrm>
            <a:off x="876710" y="2550667"/>
            <a:ext cx="879475"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FFFFFF"/>
                </a:solidFill>
                <a:latin typeface="Carlito"/>
                <a:cs typeface="Carlito"/>
              </a:rPr>
              <a:t>Section</a:t>
            </a:r>
            <a:r>
              <a:rPr sz="1800" spc="-55" dirty="0">
                <a:solidFill>
                  <a:srgbClr val="FFFFFF"/>
                </a:solidFill>
                <a:latin typeface="Carlito"/>
                <a:cs typeface="Carlito"/>
              </a:rPr>
              <a:t> </a:t>
            </a:r>
            <a:r>
              <a:rPr sz="1800" spc="-60" dirty="0">
                <a:solidFill>
                  <a:srgbClr val="FFFFFF"/>
                </a:solidFill>
                <a:latin typeface="Carlito"/>
                <a:cs typeface="Carlito"/>
              </a:rPr>
              <a:t>5</a:t>
            </a:r>
            <a:endParaRPr sz="1800">
              <a:latin typeface="Carlito"/>
              <a:cs typeface="Carlito"/>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100" dirty="0"/>
              <a:t>Classification</a:t>
            </a:r>
            <a:r>
              <a:rPr spc="-45" dirty="0"/>
              <a:t> </a:t>
            </a:r>
            <a:r>
              <a:rPr spc="-130" dirty="0"/>
              <a:t>Accuracy</a:t>
            </a: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839"/>
              </a:lnSpc>
            </a:pPr>
            <a:fld id="{81D60167-4931-47E6-BA6A-407CBD079E47}" type="slidenum">
              <a:rPr spc="100" dirty="0"/>
              <a:t>43</a:t>
            </a:fld>
            <a:endParaRPr spc="100" dirty="0"/>
          </a:p>
        </p:txBody>
      </p:sp>
      <p:pic>
        <p:nvPicPr>
          <p:cNvPr id="13" name="Obraz 12">
            <a:extLst>
              <a:ext uri="{FF2B5EF4-FFF2-40B4-BE49-F238E27FC236}">
                <a16:creationId xmlns:a16="http://schemas.microsoft.com/office/drawing/2014/main" id="{9CA432B8-5D3A-00C9-6841-C2BB28CC7FA7}"/>
              </a:ext>
            </a:extLst>
          </p:cNvPr>
          <p:cNvPicPr>
            <a:picLocks noChangeAspect="1"/>
          </p:cNvPicPr>
          <p:nvPr/>
        </p:nvPicPr>
        <p:blipFill>
          <a:blip r:embed="rId2"/>
          <a:stretch>
            <a:fillRect/>
          </a:stretch>
        </p:blipFill>
        <p:spPr>
          <a:xfrm>
            <a:off x="814730" y="1371600"/>
            <a:ext cx="10267950" cy="3781425"/>
          </a:xfrm>
          <a:prstGeom prst="rect">
            <a:avLst/>
          </a:prstGeom>
        </p:spPr>
      </p:pic>
      <p:sp>
        <p:nvSpPr>
          <p:cNvPr id="15" name="pole tekstowe 14">
            <a:extLst>
              <a:ext uri="{FF2B5EF4-FFF2-40B4-BE49-F238E27FC236}">
                <a16:creationId xmlns:a16="http://schemas.microsoft.com/office/drawing/2014/main" id="{4F5485E5-915D-AB26-0D8B-E4F25F9E35BA}"/>
              </a:ext>
            </a:extLst>
          </p:cNvPr>
          <p:cNvSpPr txBox="1"/>
          <p:nvPr/>
        </p:nvSpPr>
        <p:spPr>
          <a:xfrm>
            <a:off x="814730" y="5244161"/>
            <a:ext cx="10267950" cy="923330"/>
          </a:xfrm>
          <a:prstGeom prst="rect">
            <a:avLst/>
          </a:prstGeom>
          <a:noFill/>
        </p:spPr>
        <p:txBody>
          <a:bodyPr wrap="square">
            <a:spAutoFit/>
          </a:bodyPr>
          <a:lstStyle/>
          <a:p>
            <a:r>
              <a:rPr lang="en-US" dirty="0"/>
              <a:t>The most effective method is Decision Tree with a score of 0.8607. This method operates by recursively splitting the dataset based on features, enabling efficient prediction of target values for new data points.</a:t>
            </a:r>
            <a:endParaRPr lang="pl-PL"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105" dirty="0"/>
              <a:t>Confusion</a:t>
            </a:r>
            <a:r>
              <a:rPr spc="-100" dirty="0"/>
              <a:t> </a:t>
            </a:r>
            <a:r>
              <a:rPr spc="-35" dirty="0"/>
              <a:t>Matrix</a:t>
            </a: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839"/>
              </a:lnSpc>
            </a:pPr>
            <a:fld id="{81D60167-4931-47E6-BA6A-407CBD079E47}" type="slidenum">
              <a:rPr spc="100" dirty="0"/>
              <a:t>44</a:t>
            </a:fld>
            <a:endParaRPr spc="100" dirty="0"/>
          </a:p>
        </p:txBody>
      </p:sp>
      <p:pic>
        <p:nvPicPr>
          <p:cNvPr id="7" name="Obraz 6">
            <a:extLst>
              <a:ext uri="{FF2B5EF4-FFF2-40B4-BE49-F238E27FC236}">
                <a16:creationId xmlns:a16="http://schemas.microsoft.com/office/drawing/2014/main" id="{FC3B1A87-E0B6-44BD-5D5B-902B6C8D85E9}"/>
              </a:ext>
            </a:extLst>
          </p:cNvPr>
          <p:cNvPicPr>
            <a:picLocks noChangeAspect="1"/>
          </p:cNvPicPr>
          <p:nvPr/>
        </p:nvPicPr>
        <p:blipFill>
          <a:blip r:embed="rId2"/>
          <a:stretch>
            <a:fillRect/>
          </a:stretch>
        </p:blipFill>
        <p:spPr>
          <a:xfrm>
            <a:off x="866775" y="1676400"/>
            <a:ext cx="5229225" cy="2143125"/>
          </a:xfrm>
          <a:prstGeom prst="rect">
            <a:avLst/>
          </a:prstGeom>
        </p:spPr>
      </p:pic>
      <p:pic>
        <p:nvPicPr>
          <p:cNvPr id="9" name="Obraz 8">
            <a:extLst>
              <a:ext uri="{FF2B5EF4-FFF2-40B4-BE49-F238E27FC236}">
                <a16:creationId xmlns:a16="http://schemas.microsoft.com/office/drawing/2014/main" id="{FF7CB585-EE7B-AC9D-C008-80B91883D792}"/>
              </a:ext>
            </a:extLst>
          </p:cNvPr>
          <p:cNvPicPr>
            <a:picLocks noChangeAspect="1"/>
          </p:cNvPicPr>
          <p:nvPr/>
        </p:nvPicPr>
        <p:blipFill>
          <a:blip r:embed="rId3"/>
          <a:stretch>
            <a:fillRect/>
          </a:stretch>
        </p:blipFill>
        <p:spPr>
          <a:xfrm>
            <a:off x="876011" y="4391130"/>
            <a:ext cx="5238750" cy="2133600"/>
          </a:xfrm>
          <a:prstGeom prst="rect">
            <a:avLst/>
          </a:prstGeom>
        </p:spPr>
      </p:pic>
      <p:sp>
        <p:nvSpPr>
          <p:cNvPr id="10" name="pole tekstowe 9">
            <a:extLst>
              <a:ext uri="{FF2B5EF4-FFF2-40B4-BE49-F238E27FC236}">
                <a16:creationId xmlns:a16="http://schemas.microsoft.com/office/drawing/2014/main" id="{FBD907D6-AA26-1FE0-0104-1878A0ACA951}"/>
              </a:ext>
            </a:extLst>
          </p:cNvPr>
          <p:cNvSpPr txBox="1"/>
          <p:nvPr/>
        </p:nvSpPr>
        <p:spPr>
          <a:xfrm>
            <a:off x="876011" y="1417727"/>
            <a:ext cx="2531462" cy="369332"/>
          </a:xfrm>
          <a:prstGeom prst="rect">
            <a:avLst/>
          </a:prstGeom>
          <a:noFill/>
        </p:spPr>
        <p:txBody>
          <a:bodyPr wrap="none" rtlCol="0">
            <a:spAutoFit/>
          </a:bodyPr>
          <a:lstStyle/>
          <a:p>
            <a:r>
              <a:rPr lang="pl-PL" dirty="0" err="1"/>
              <a:t>Confusion</a:t>
            </a:r>
            <a:r>
              <a:rPr lang="pl-PL" dirty="0"/>
              <a:t> Matrix of LR</a:t>
            </a:r>
          </a:p>
        </p:txBody>
      </p:sp>
      <p:sp>
        <p:nvSpPr>
          <p:cNvPr id="12" name="pole tekstowe 11">
            <a:extLst>
              <a:ext uri="{FF2B5EF4-FFF2-40B4-BE49-F238E27FC236}">
                <a16:creationId xmlns:a16="http://schemas.microsoft.com/office/drawing/2014/main" id="{659D88C2-2DAC-7199-455D-39D3C3ADFA7D}"/>
              </a:ext>
            </a:extLst>
          </p:cNvPr>
          <p:cNvSpPr txBox="1"/>
          <p:nvPr/>
        </p:nvSpPr>
        <p:spPr>
          <a:xfrm>
            <a:off x="3454376" y="1400070"/>
            <a:ext cx="2743200" cy="369332"/>
          </a:xfrm>
          <a:prstGeom prst="rect">
            <a:avLst/>
          </a:prstGeom>
          <a:noFill/>
        </p:spPr>
        <p:txBody>
          <a:bodyPr wrap="square">
            <a:spAutoFit/>
          </a:bodyPr>
          <a:lstStyle/>
          <a:p>
            <a:r>
              <a:rPr lang="pl-PL" dirty="0" err="1"/>
              <a:t>Confusion</a:t>
            </a:r>
            <a:r>
              <a:rPr lang="pl-PL" dirty="0"/>
              <a:t> Matrix of SVM</a:t>
            </a:r>
          </a:p>
        </p:txBody>
      </p:sp>
      <p:sp>
        <p:nvSpPr>
          <p:cNvPr id="14" name="pole tekstowe 13">
            <a:extLst>
              <a:ext uri="{FF2B5EF4-FFF2-40B4-BE49-F238E27FC236}">
                <a16:creationId xmlns:a16="http://schemas.microsoft.com/office/drawing/2014/main" id="{93CE4ACF-F0E5-079A-0812-ABC335E753C1}"/>
              </a:ext>
            </a:extLst>
          </p:cNvPr>
          <p:cNvSpPr txBox="1"/>
          <p:nvPr/>
        </p:nvSpPr>
        <p:spPr>
          <a:xfrm>
            <a:off x="848751" y="3819525"/>
            <a:ext cx="2225074" cy="646331"/>
          </a:xfrm>
          <a:prstGeom prst="rect">
            <a:avLst/>
          </a:prstGeom>
          <a:noFill/>
        </p:spPr>
        <p:txBody>
          <a:bodyPr wrap="square">
            <a:spAutoFit/>
          </a:bodyPr>
          <a:lstStyle/>
          <a:p>
            <a:r>
              <a:rPr lang="pl-PL" dirty="0" err="1"/>
              <a:t>Confusion</a:t>
            </a:r>
            <a:r>
              <a:rPr lang="pl-PL" dirty="0"/>
              <a:t> Matrix of </a:t>
            </a:r>
          </a:p>
          <a:p>
            <a:r>
              <a:rPr lang="pl-PL" dirty="0" err="1"/>
              <a:t>decision</a:t>
            </a:r>
            <a:r>
              <a:rPr lang="pl-PL" dirty="0"/>
              <a:t> </a:t>
            </a:r>
            <a:r>
              <a:rPr lang="pl-PL" dirty="0" err="1"/>
              <a:t>tree</a:t>
            </a:r>
            <a:endParaRPr lang="pl-PL" dirty="0"/>
          </a:p>
        </p:txBody>
      </p:sp>
      <p:sp>
        <p:nvSpPr>
          <p:cNvPr id="16" name="pole tekstowe 15">
            <a:extLst>
              <a:ext uri="{FF2B5EF4-FFF2-40B4-BE49-F238E27FC236}">
                <a16:creationId xmlns:a16="http://schemas.microsoft.com/office/drawing/2014/main" id="{5AB411C4-85BA-04A4-3543-008841A59FB3}"/>
              </a:ext>
            </a:extLst>
          </p:cNvPr>
          <p:cNvSpPr txBox="1"/>
          <p:nvPr/>
        </p:nvSpPr>
        <p:spPr>
          <a:xfrm>
            <a:off x="3467532" y="4078198"/>
            <a:ext cx="2743200" cy="369332"/>
          </a:xfrm>
          <a:prstGeom prst="rect">
            <a:avLst/>
          </a:prstGeom>
          <a:noFill/>
        </p:spPr>
        <p:txBody>
          <a:bodyPr wrap="square">
            <a:spAutoFit/>
          </a:bodyPr>
          <a:lstStyle/>
          <a:p>
            <a:r>
              <a:rPr lang="pl-PL" dirty="0" err="1"/>
              <a:t>Confusion</a:t>
            </a:r>
            <a:r>
              <a:rPr lang="pl-PL" dirty="0"/>
              <a:t> Matrix of KNN</a:t>
            </a:r>
          </a:p>
        </p:txBody>
      </p:sp>
      <p:sp>
        <p:nvSpPr>
          <p:cNvPr id="18" name="pole tekstowe 17">
            <a:extLst>
              <a:ext uri="{FF2B5EF4-FFF2-40B4-BE49-F238E27FC236}">
                <a16:creationId xmlns:a16="http://schemas.microsoft.com/office/drawing/2014/main" id="{6DF0B1C7-A93C-966A-B6EA-E4B7D4279345}"/>
              </a:ext>
            </a:extLst>
          </p:cNvPr>
          <p:cNvSpPr txBox="1"/>
          <p:nvPr/>
        </p:nvSpPr>
        <p:spPr>
          <a:xfrm>
            <a:off x="6244479" y="1523859"/>
            <a:ext cx="6096000" cy="923330"/>
          </a:xfrm>
          <a:prstGeom prst="rect">
            <a:avLst/>
          </a:prstGeom>
          <a:noFill/>
        </p:spPr>
        <p:txBody>
          <a:bodyPr wrap="square">
            <a:spAutoFit/>
          </a:bodyPr>
          <a:lstStyle/>
          <a:p>
            <a:r>
              <a:rPr lang="pl-PL" dirty="0"/>
              <a:t>1. </a:t>
            </a:r>
            <a:r>
              <a:rPr lang="en-US" dirty="0"/>
              <a:t>LR, SVM, KNN models perform well, as their confusion matrices show they correctly predicted all 12 successful landings without any errors.</a:t>
            </a:r>
            <a:endParaRPr lang="pl-PL" dirty="0"/>
          </a:p>
        </p:txBody>
      </p:sp>
      <p:sp>
        <p:nvSpPr>
          <p:cNvPr id="20" name="pole tekstowe 19">
            <a:extLst>
              <a:ext uri="{FF2B5EF4-FFF2-40B4-BE49-F238E27FC236}">
                <a16:creationId xmlns:a16="http://schemas.microsoft.com/office/drawing/2014/main" id="{DBE7C224-72FB-BA38-AFE9-665238865A39}"/>
              </a:ext>
            </a:extLst>
          </p:cNvPr>
          <p:cNvSpPr txBox="1"/>
          <p:nvPr/>
        </p:nvSpPr>
        <p:spPr>
          <a:xfrm>
            <a:off x="6210732" y="3035669"/>
            <a:ext cx="6174508" cy="923330"/>
          </a:xfrm>
          <a:prstGeom prst="rect">
            <a:avLst/>
          </a:prstGeom>
          <a:noFill/>
        </p:spPr>
        <p:txBody>
          <a:bodyPr wrap="square">
            <a:spAutoFit/>
          </a:bodyPr>
          <a:lstStyle/>
          <a:p>
            <a:r>
              <a:rPr lang="pl-PL" dirty="0"/>
              <a:t>2. </a:t>
            </a:r>
            <a:r>
              <a:rPr lang="en-US" dirty="0"/>
              <a:t>However, the Decision Tree model correctly predicted 11 successful landings but incorrectly predicted one as a failure.</a:t>
            </a:r>
            <a:endParaRPr lang="pl-PL" dirty="0"/>
          </a:p>
        </p:txBody>
      </p:sp>
      <p:sp>
        <p:nvSpPr>
          <p:cNvPr id="22" name="pole tekstowe 21">
            <a:extLst>
              <a:ext uri="{FF2B5EF4-FFF2-40B4-BE49-F238E27FC236}">
                <a16:creationId xmlns:a16="http://schemas.microsoft.com/office/drawing/2014/main" id="{4BB87389-9CF6-71E9-4494-44405FF17851}"/>
              </a:ext>
            </a:extLst>
          </p:cNvPr>
          <p:cNvSpPr txBox="1"/>
          <p:nvPr/>
        </p:nvSpPr>
        <p:spPr>
          <a:xfrm>
            <a:off x="6142021" y="4759511"/>
            <a:ext cx="6192982" cy="923330"/>
          </a:xfrm>
          <a:prstGeom prst="rect">
            <a:avLst/>
          </a:prstGeom>
          <a:noFill/>
        </p:spPr>
        <p:txBody>
          <a:bodyPr wrap="square">
            <a:spAutoFit/>
          </a:bodyPr>
          <a:lstStyle/>
          <a:p>
            <a:r>
              <a:rPr lang="pl-PL" dirty="0"/>
              <a:t>3. </a:t>
            </a:r>
            <a:r>
              <a:rPr lang="en-US" dirty="0"/>
              <a:t>LR, SVM, and KNN models have the same accuracy of 83.33% as shown earlier, hence they share the same confusion matrix.</a:t>
            </a:r>
            <a:endParaRPr lang="pl-PL"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48751" y="1725676"/>
            <a:ext cx="1115060" cy="523220"/>
          </a:xfrm>
          <a:prstGeom prst="rect">
            <a:avLst/>
          </a:prstGeom>
        </p:spPr>
        <p:txBody>
          <a:bodyPr vert="horz" wrap="square" lIns="0" tIns="182880" rIns="0" bIns="0" rtlCol="0">
            <a:spAutoFit/>
          </a:bodyPr>
          <a:lstStyle/>
          <a:p>
            <a:pPr marL="12700">
              <a:lnSpc>
                <a:spcPct val="100000"/>
              </a:lnSpc>
              <a:spcBef>
                <a:spcPts val="1440"/>
              </a:spcBef>
              <a:tabLst>
                <a:tab pos="240665" algn="l"/>
              </a:tabLst>
            </a:pPr>
            <a:endParaRPr sz="2200" dirty="0">
              <a:latin typeface="Arial"/>
              <a:cs typeface="Arial"/>
            </a:endParaRPr>
          </a:p>
        </p:txBody>
      </p:sp>
      <p:sp>
        <p:nvSpPr>
          <p:cNvPr id="3" name="object 3"/>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130" dirty="0"/>
              <a:t>Conclusions</a:t>
            </a: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839"/>
              </a:lnSpc>
            </a:pPr>
            <a:fld id="{81D60167-4931-47E6-BA6A-407CBD079E47}" type="slidenum">
              <a:rPr spc="100" dirty="0"/>
              <a:t>45</a:t>
            </a:fld>
            <a:endParaRPr spc="100" dirty="0"/>
          </a:p>
        </p:txBody>
      </p:sp>
      <p:sp>
        <p:nvSpPr>
          <p:cNvPr id="8" name="pole tekstowe 7">
            <a:extLst>
              <a:ext uri="{FF2B5EF4-FFF2-40B4-BE49-F238E27FC236}">
                <a16:creationId xmlns:a16="http://schemas.microsoft.com/office/drawing/2014/main" id="{085A87DD-F7ED-2BC2-C93C-B116BAFB828D}"/>
              </a:ext>
            </a:extLst>
          </p:cNvPr>
          <p:cNvSpPr txBox="1"/>
          <p:nvPr/>
        </p:nvSpPr>
        <p:spPr>
          <a:xfrm>
            <a:off x="844132" y="1525621"/>
            <a:ext cx="10572887" cy="646331"/>
          </a:xfrm>
          <a:prstGeom prst="rect">
            <a:avLst/>
          </a:prstGeom>
          <a:noFill/>
        </p:spPr>
        <p:txBody>
          <a:bodyPr wrap="square">
            <a:spAutoFit/>
          </a:bodyPr>
          <a:lstStyle/>
          <a:p>
            <a:r>
              <a:rPr lang="pl-PL" dirty="0"/>
              <a:t>1. </a:t>
            </a:r>
            <a:r>
              <a:rPr lang="en-US" dirty="0"/>
              <a:t>Logistic Regression (LR), Support Vector Machines (SVM), and K-Nearest Neighbors (KNN) are the leading models for predicting outcomes in this dataset.</a:t>
            </a:r>
            <a:endParaRPr lang="pl-PL" dirty="0"/>
          </a:p>
        </p:txBody>
      </p:sp>
      <p:sp>
        <p:nvSpPr>
          <p:cNvPr id="10" name="pole tekstowe 9">
            <a:extLst>
              <a:ext uri="{FF2B5EF4-FFF2-40B4-BE49-F238E27FC236}">
                <a16:creationId xmlns:a16="http://schemas.microsoft.com/office/drawing/2014/main" id="{9ED95F74-F7F5-0049-C3AE-4AAA9963E1DF}"/>
              </a:ext>
            </a:extLst>
          </p:cNvPr>
          <p:cNvSpPr txBox="1"/>
          <p:nvPr/>
        </p:nvSpPr>
        <p:spPr>
          <a:xfrm>
            <a:off x="844132" y="2372007"/>
            <a:ext cx="10433468" cy="369332"/>
          </a:xfrm>
          <a:prstGeom prst="rect">
            <a:avLst/>
          </a:prstGeom>
          <a:noFill/>
        </p:spPr>
        <p:txBody>
          <a:bodyPr wrap="square">
            <a:spAutoFit/>
          </a:bodyPr>
          <a:lstStyle/>
          <a:p>
            <a:r>
              <a:rPr lang="pl-PL" dirty="0"/>
              <a:t>2. </a:t>
            </a:r>
            <a:r>
              <a:rPr lang="en-US" dirty="0"/>
              <a:t>Payloads with lower weight demonstrate better performance compared to heavier ones.</a:t>
            </a:r>
            <a:endParaRPr lang="pl-PL" dirty="0"/>
          </a:p>
        </p:txBody>
      </p:sp>
      <p:sp>
        <p:nvSpPr>
          <p:cNvPr id="12" name="pole tekstowe 11">
            <a:extLst>
              <a:ext uri="{FF2B5EF4-FFF2-40B4-BE49-F238E27FC236}">
                <a16:creationId xmlns:a16="http://schemas.microsoft.com/office/drawing/2014/main" id="{B23E0451-44F9-8626-958C-C9A932E51532}"/>
              </a:ext>
            </a:extLst>
          </p:cNvPr>
          <p:cNvSpPr txBox="1"/>
          <p:nvPr/>
        </p:nvSpPr>
        <p:spPr>
          <a:xfrm>
            <a:off x="844132" y="2864450"/>
            <a:ext cx="10433468" cy="646331"/>
          </a:xfrm>
          <a:prstGeom prst="rect">
            <a:avLst/>
          </a:prstGeom>
          <a:noFill/>
        </p:spPr>
        <p:txBody>
          <a:bodyPr wrap="square">
            <a:spAutoFit/>
          </a:bodyPr>
          <a:lstStyle/>
          <a:p>
            <a:r>
              <a:rPr lang="pl-PL" dirty="0"/>
              <a:t>3. </a:t>
            </a:r>
            <a:r>
              <a:rPr lang="en-US" dirty="0"/>
              <a:t>The probability of a SpaceX launch succeeding increases with accumulated years of experience, indicating a trend towards flawless launches over time.</a:t>
            </a:r>
            <a:endParaRPr lang="pl-PL" dirty="0"/>
          </a:p>
        </p:txBody>
      </p:sp>
      <p:sp>
        <p:nvSpPr>
          <p:cNvPr id="14" name="pole tekstowe 13">
            <a:extLst>
              <a:ext uri="{FF2B5EF4-FFF2-40B4-BE49-F238E27FC236}">
                <a16:creationId xmlns:a16="http://schemas.microsoft.com/office/drawing/2014/main" id="{9FDAB7B5-F478-B639-0E6D-D1BBB44DA64F}"/>
              </a:ext>
            </a:extLst>
          </p:cNvPr>
          <p:cNvSpPr txBox="1"/>
          <p:nvPr/>
        </p:nvSpPr>
        <p:spPr>
          <a:xfrm>
            <a:off x="844132" y="3633892"/>
            <a:ext cx="10357268" cy="646331"/>
          </a:xfrm>
          <a:prstGeom prst="rect">
            <a:avLst/>
          </a:prstGeom>
          <a:noFill/>
        </p:spPr>
        <p:txBody>
          <a:bodyPr wrap="square">
            <a:spAutoFit/>
          </a:bodyPr>
          <a:lstStyle/>
          <a:p>
            <a:r>
              <a:rPr lang="pl-PL" dirty="0"/>
              <a:t>4. </a:t>
            </a:r>
            <a:r>
              <a:rPr lang="en-US" dirty="0"/>
              <a:t>Launch Complex 39A at Kennedy Space Center records the highest number of successful launches compared to other launch sites.</a:t>
            </a:r>
            <a:endParaRPr lang="pl-PL" dirty="0"/>
          </a:p>
        </p:txBody>
      </p:sp>
      <p:sp>
        <p:nvSpPr>
          <p:cNvPr id="16" name="pole tekstowe 15">
            <a:extLst>
              <a:ext uri="{FF2B5EF4-FFF2-40B4-BE49-F238E27FC236}">
                <a16:creationId xmlns:a16="http://schemas.microsoft.com/office/drawing/2014/main" id="{602E8336-A123-F994-B49C-4540AB55DEC2}"/>
              </a:ext>
            </a:extLst>
          </p:cNvPr>
          <p:cNvSpPr txBox="1"/>
          <p:nvPr/>
        </p:nvSpPr>
        <p:spPr>
          <a:xfrm>
            <a:off x="844132" y="4403334"/>
            <a:ext cx="10433468" cy="369332"/>
          </a:xfrm>
          <a:prstGeom prst="rect">
            <a:avLst/>
          </a:prstGeom>
          <a:noFill/>
        </p:spPr>
        <p:txBody>
          <a:bodyPr wrap="square">
            <a:spAutoFit/>
          </a:bodyPr>
          <a:lstStyle/>
          <a:p>
            <a:r>
              <a:rPr lang="pl-PL" dirty="0"/>
              <a:t>5. </a:t>
            </a:r>
            <a:r>
              <a:rPr lang="en-US" dirty="0"/>
              <a:t>Orbit types GEO, HEO, SSO, and ES L1 exhibit the highest rates of successful launches.</a:t>
            </a:r>
            <a:endParaRPr lang="pl-PL"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2187239" cy="6857999"/>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2187239" cy="6857999"/>
          </a:xfrm>
          <a:prstGeom prst="rect">
            <a:avLst/>
          </a:prstGeom>
        </p:spPr>
      </p:pic>
      <p:sp>
        <p:nvSpPr>
          <p:cNvPr id="3" name="object 3"/>
          <p:cNvSpPr txBox="1"/>
          <p:nvPr/>
        </p:nvSpPr>
        <p:spPr>
          <a:xfrm>
            <a:off x="765313" y="2812770"/>
            <a:ext cx="1058545" cy="369570"/>
          </a:xfrm>
          <a:prstGeom prst="rect">
            <a:avLst/>
          </a:prstGeom>
          <a:solidFill>
            <a:srgbClr val="0948CB"/>
          </a:solidFill>
        </p:spPr>
        <p:txBody>
          <a:bodyPr vert="horz" wrap="square" lIns="0" tIns="33655" rIns="0" bIns="0" rtlCol="0">
            <a:spAutoFit/>
          </a:bodyPr>
          <a:lstStyle/>
          <a:p>
            <a:pPr marL="90805">
              <a:lnSpc>
                <a:spcPct val="100000"/>
              </a:lnSpc>
              <a:spcBef>
                <a:spcPts val="265"/>
              </a:spcBef>
            </a:pPr>
            <a:r>
              <a:rPr sz="1800" dirty="0">
                <a:solidFill>
                  <a:srgbClr val="FFFFFF"/>
                </a:solidFill>
                <a:latin typeface="Carlito"/>
                <a:cs typeface="Carlito"/>
              </a:rPr>
              <a:t>Section</a:t>
            </a:r>
            <a:r>
              <a:rPr sz="1800" spc="-55" dirty="0">
                <a:solidFill>
                  <a:srgbClr val="FFFFFF"/>
                </a:solidFill>
                <a:latin typeface="Carlito"/>
                <a:cs typeface="Carlito"/>
              </a:rPr>
              <a:t> </a:t>
            </a:r>
            <a:r>
              <a:rPr sz="1800" spc="-60" dirty="0">
                <a:solidFill>
                  <a:srgbClr val="FFFFFF"/>
                </a:solidFill>
                <a:latin typeface="Carlito"/>
                <a:cs typeface="Carlito"/>
              </a:rPr>
              <a:t>1</a:t>
            </a:r>
            <a:endParaRPr sz="1800">
              <a:latin typeface="Carlito"/>
              <a:cs typeface="Carlito"/>
            </a:endParaRPr>
          </a:p>
        </p:txBody>
      </p:sp>
      <p:sp>
        <p:nvSpPr>
          <p:cNvPr id="4" name="object 4"/>
          <p:cNvSpPr txBox="1"/>
          <p:nvPr/>
        </p:nvSpPr>
        <p:spPr>
          <a:xfrm>
            <a:off x="11964352" y="6415083"/>
            <a:ext cx="148590" cy="255904"/>
          </a:xfrm>
          <a:prstGeom prst="rect">
            <a:avLst/>
          </a:prstGeom>
        </p:spPr>
        <p:txBody>
          <a:bodyPr vert="horz" wrap="square" lIns="0" tIns="0" rIns="0" bIns="0" rtlCol="0">
            <a:spAutoFit/>
          </a:bodyPr>
          <a:lstStyle/>
          <a:p>
            <a:pPr marL="12700">
              <a:lnSpc>
                <a:spcPts val="1839"/>
              </a:lnSpc>
            </a:pPr>
            <a:r>
              <a:rPr sz="1600" spc="75" dirty="0">
                <a:solidFill>
                  <a:srgbClr val="1C7DDB"/>
                </a:solidFill>
                <a:latin typeface="Trebuchet MS"/>
                <a:cs typeface="Trebuchet MS"/>
              </a:rPr>
              <a:t>5</a:t>
            </a:r>
            <a:endParaRPr sz="1600">
              <a:latin typeface="Trebuchet MS"/>
              <a:cs typeface="Trebuchet MS"/>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48751" y="1426972"/>
            <a:ext cx="8369300" cy="4542910"/>
          </a:xfrm>
          <a:prstGeom prst="rect">
            <a:avLst/>
          </a:prstGeom>
        </p:spPr>
        <p:txBody>
          <a:bodyPr vert="horz" wrap="square" lIns="0" tIns="186055" rIns="0" bIns="0" rtlCol="0">
            <a:spAutoFit/>
          </a:bodyPr>
          <a:lstStyle/>
          <a:p>
            <a:pPr marL="12700">
              <a:lnSpc>
                <a:spcPct val="100000"/>
              </a:lnSpc>
              <a:spcBef>
                <a:spcPts val="1465"/>
              </a:spcBef>
            </a:pPr>
            <a:r>
              <a:rPr sz="2200" spc="-95" dirty="0">
                <a:solidFill>
                  <a:srgbClr val="0B49CB"/>
                </a:solidFill>
                <a:latin typeface="Arial"/>
                <a:cs typeface="Arial"/>
              </a:rPr>
              <a:t>Executive</a:t>
            </a:r>
            <a:r>
              <a:rPr sz="2200" spc="-10" dirty="0">
                <a:solidFill>
                  <a:srgbClr val="0B49CB"/>
                </a:solidFill>
                <a:latin typeface="Arial"/>
                <a:cs typeface="Arial"/>
              </a:rPr>
              <a:t> Summary</a:t>
            </a:r>
            <a:endParaRPr sz="2200" dirty="0">
              <a:latin typeface="Arial"/>
              <a:cs typeface="Arial"/>
            </a:endParaRPr>
          </a:p>
          <a:p>
            <a:pPr marL="240665" indent="-227965">
              <a:lnSpc>
                <a:spcPct val="100000"/>
              </a:lnSpc>
              <a:spcBef>
                <a:spcPts val="1370"/>
              </a:spcBef>
              <a:buChar char="•"/>
              <a:tabLst>
                <a:tab pos="240665" algn="l"/>
              </a:tabLst>
            </a:pPr>
            <a:r>
              <a:rPr sz="2200" spc="-25" dirty="0">
                <a:solidFill>
                  <a:srgbClr val="292929"/>
                </a:solidFill>
                <a:latin typeface="Arial"/>
                <a:cs typeface="Arial"/>
              </a:rPr>
              <a:t>Data</a:t>
            </a:r>
            <a:r>
              <a:rPr sz="2200" spc="-100" dirty="0">
                <a:solidFill>
                  <a:srgbClr val="292929"/>
                </a:solidFill>
                <a:latin typeface="Arial"/>
                <a:cs typeface="Arial"/>
              </a:rPr>
              <a:t> </a:t>
            </a:r>
            <a:r>
              <a:rPr sz="2200" spc="-20" dirty="0">
                <a:solidFill>
                  <a:srgbClr val="292929"/>
                </a:solidFill>
                <a:latin typeface="Arial"/>
                <a:cs typeface="Arial"/>
              </a:rPr>
              <a:t>collection</a:t>
            </a:r>
            <a:r>
              <a:rPr sz="2200" spc="-100" dirty="0">
                <a:solidFill>
                  <a:srgbClr val="292929"/>
                </a:solidFill>
                <a:latin typeface="Arial"/>
                <a:cs typeface="Arial"/>
              </a:rPr>
              <a:t> </a:t>
            </a:r>
            <a:r>
              <a:rPr sz="2200" spc="-10" dirty="0">
                <a:solidFill>
                  <a:srgbClr val="292929"/>
                </a:solidFill>
                <a:latin typeface="Arial"/>
                <a:cs typeface="Arial"/>
              </a:rPr>
              <a:t>methodology:</a:t>
            </a:r>
            <a:endParaRPr sz="2200" dirty="0">
              <a:latin typeface="Arial"/>
              <a:cs typeface="Arial"/>
            </a:endParaRPr>
          </a:p>
          <a:p>
            <a:pPr marL="697865" lvl="1" indent="-227965">
              <a:lnSpc>
                <a:spcPct val="100000"/>
              </a:lnSpc>
              <a:spcBef>
                <a:spcPts val="1450"/>
              </a:spcBef>
              <a:buFont typeface="Arial"/>
              <a:buChar char="•"/>
              <a:tabLst>
                <a:tab pos="697865" algn="l"/>
              </a:tabLst>
            </a:pPr>
            <a:r>
              <a:rPr lang="en-US" sz="1400" dirty="0"/>
              <a:t>Data was gathered using the SpaceX API and through web scraping from Wikipedia.</a:t>
            </a:r>
            <a:endParaRPr lang="en-US" sz="1400" dirty="0">
              <a:latin typeface="Liberation Sans Narrow"/>
              <a:cs typeface="Liberation Sans Narrow"/>
            </a:endParaRPr>
          </a:p>
          <a:p>
            <a:pPr marL="240665" indent="-227965">
              <a:lnSpc>
                <a:spcPct val="100000"/>
              </a:lnSpc>
              <a:spcBef>
                <a:spcPts val="1335"/>
              </a:spcBef>
              <a:buChar char="•"/>
              <a:tabLst>
                <a:tab pos="240665" algn="l"/>
              </a:tabLst>
            </a:pPr>
            <a:r>
              <a:rPr sz="2200" spc="-60" dirty="0">
                <a:solidFill>
                  <a:srgbClr val="292929"/>
                </a:solidFill>
                <a:latin typeface="Arial"/>
                <a:cs typeface="Arial"/>
              </a:rPr>
              <a:t>Perform</a:t>
            </a:r>
            <a:r>
              <a:rPr sz="2200" spc="-95" dirty="0">
                <a:solidFill>
                  <a:srgbClr val="292929"/>
                </a:solidFill>
                <a:latin typeface="Arial"/>
                <a:cs typeface="Arial"/>
              </a:rPr>
              <a:t> </a:t>
            </a:r>
            <a:r>
              <a:rPr sz="2200" dirty="0">
                <a:solidFill>
                  <a:srgbClr val="292929"/>
                </a:solidFill>
                <a:latin typeface="Arial"/>
                <a:cs typeface="Arial"/>
              </a:rPr>
              <a:t>data</a:t>
            </a:r>
            <a:r>
              <a:rPr sz="2200" spc="-120" dirty="0">
                <a:solidFill>
                  <a:srgbClr val="292929"/>
                </a:solidFill>
                <a:latin typeface="Arial"/>
                <a:cs typeface="Arial"/>
              </a:rPr>
              <a:t> </a:t>
            </a:r>
            <a:r>
              <a:rPr sz="2200" spc="-10" dirty="0">
                <a:solidFill>
                  <a:srgbClr val="292929"/>
                </a:solidFill>
                <a:latin typeface="Arial"/>
                <a:cs typeface="Arial"/>
              </a:rPr>
              <a:t>wrangling</a:t>
            </a:r>
            <a:endParaRPr sz="2200" dirty="0">
              <a:latin typeface="Arial"/>
              <a:cs typeface="Arial"/>
            </a:endParaRPr>
          </a:p>
          <a:p>
            <a:pPr marL="697865" lvl="1" indent="-227965">
              <a:lnSpc>
                <a:spcPct val="100000"/>
              </a:lnSpc>
              <a:spcBef>
                <a:spcPts val="1450"/>
              </a:spcBef>
              <a:buFont typeface="Arial"/>
              <a:buChar char="•"/>
              <a:tabLst>
                <a:tab pos="697865" algn="l"/>
              </a:tabLst>
            </a:pPr>
            <a:r>
              <a:rPr lang="en-US" sz="1400" dirty="0"/>
              <a:t>One-hot encoding was used for the categorical features.</a:t>
            </a:r>
            <a:endParaRPr lang="en-US" sz="1400" dirty="0">
              <a:latin typeface="Liberation Sans Narrow"/>
              <a:cs typeface="Liberation Sans Narrow"/>
            </a:endParaRPr>
          </a:p>
          <a:p>
            <a:pPr marL="240665" indent="-227965">
              <a:lnSpc>
                <a:spcPct val="100000"/>
              </a:lnSpc>
              <a:spcBef>
                <a:spcPts val="1310"/>
              </a:spcBef>
              <a:buChar char="•"/>
              <a:tabLst>
                <a:tab pos="240665" algn="l"/>
              </a:tabLst>
            </a:pPr>
            <a:r>
              <a:rPr lang="en-US" sz="2200" spc="-60" dirty="0">
                <a:solidFill>
                  <a:srgbClr val="292929"/>
                </a:solidFill>
                <a:latin typeface="Arial"/>
                <a:cs typeface="Arial"/>
              </a:rPr>
              <a:t>Perform</a:t>
            </a:r>
            <a:r>
              <a:rPr lang="en-US" sz="2200" spc="-95" dirty="0">
                <a:solidFill>
                  <a:srgbClr val="292929"/>
                </a:solidFill>
                <a:latin typeface="Arial"/>
                <a:cs typeface="Arial"/>
              </a:rPr>
              <a:t> </a:t>
            </a:r>
            <a:r>
              <a:rPr lang="en-US" sz="2200" spc="-10" dirty="0">
                <a:solidFill>
                  <a:srgbClr val="292929"/>
                </a:solidFill>
                <a:latin typeface="Arial"/>
                <a:cs typeface="Arial"/>
              </a:rPr>
              <a:t>exploratory</a:t>
            </a:r>
            <a:r>
              <a:rPr lang="en-US" sz="2200" spc="-130" dirty="0">
                <a:solidFill>
                  <a:srgbClr val="292929"/>
                </a:solidFill>
                <a:latin typeface="Arial"/>
                <a:cs typeface="Arial"/>
              </a:rPr>
              <a:t> </a:t>
            </a:r>
            <a:r>
              <a:rPr lang="en-US" sz="2200" dirty="0">
                <a:solidFill>
                  <a:srgbClr val="292929"/>
                </a:solidFill>
                <a:latin typeface="Arial"/>
                <a:cs typeface="Arial"/>
              </a:rPr>
              <a:t>data</a:t>
            </a:r>
            <a:r>
              <a:rPr lang="en-US" sz="2200" spc="-75" dirty="0">
                <a:solidFill>
                  <a:srgbClr val="292929"/>
                </a:solidFill>
                <a:latin typeface="Arial"/>
                <a:cs typeface="Arial"/>
              </a:rPr>
              <a:t> analysis</a:t>
            </a:r>
            <a:r>
              <a:rPr lang="en-US" sz="2200" spc="-70" dirty="0">
                <a:solidFill>
                  <a:srgbClr val="292929"/>
                </a:solidFill>
                <a:latin typeface="Arial"/>
                <a:cs typeface="Arial"/>
              </a:rPr>
              <a:t> </a:t>
            </a:r>
            <a:r>
              <a:rPr lang="en-US" sz="2200" spc="-170" dirty="0">
                <a:solidFill>
                  <a:srgbClr val="292929"/>
                </a:solidFill>
                <a:latin typeface="Arial"/>
                <a:cs typeface="Arial"/>
              </a:rPr>
              <a:t>(EDA)</a:t>
            </a:r>
            <a:r>
              <a:rPr lang="en-US" sz="2200" spc="20" dirty="0">
                <a:solidFill>
                  <a:srgbClr val="292929"/>
                </a:solidFill>
                <a:latin typeface="Arial"/>
                <a:cs typeface="Arial"/>
              </a:rPr>
              <a:t> </a:t>
            </a:r>
            <a:r>
              <a:rPr lang="en-US" sz="2200" spc="-20" dirty="0">
                <a:solidFill>
                  <a:srgbClr val="292929"/>
                </a:solidFill>
                <a:latin typeface="Arial"/>
                <a:cs typeface="Arial"/>
              </a:rPr>
              <a:t>using</a:t>
            </a:r>
            <a:r>
              <a:rPr lang="en-US" sz="2200" spc="-70" dirty="0">
                <a:solidFill>
                  <a:srgbClr val="292929"/>
                </a:solidFill>
                <a:latin typeface="Arial"/>
                <a:cs typeface="Arial"/>
              </a:rPr>
              <a:t> </a:t>
            </a:r>
            <a:r>
              <a:rPr lang="en-US" sz="2200" spc="-30" dirty="0">
                <a:solidFill>
                  <a:srgbClr val="292929"/>
                </a:solidFill>
                <a:latin typeface="Arial"/>
                <a:cs typeface="Arial"/>
              </a:rPr>
              <a:t>visualization</a:t>
            </a:r>
            <a:r>
              <a:rPr lang="en-US" sz="2200" spc="-75" dirty="0">
                <a:solidFill>
                  <a:srgbClr val="292929"/>
                </a:solidFill>
                <a:latin typeface="Arial"/>
                <a:cs typeface="Arial"/>
              </a:rPr>
              <a:t> </a:t>
            </a:r>
            <a:r>
              <a:rPr lang="en-US" sz="2200" spc="-10" dirty="0">
                <a:solidFill>
                  <a:srgbClr val="292929"/>
                </a:solidFill>
                <a:latin typeface="Arial"/>
                <a:cs typeface="Arial"/>
              </a:rPr>
              <a:t>and</a:t>
            </a:r>
            <a:r>
              <a:rPr lang="en-US" sz="2200" spc="-65" dirty="0">
                <a:solidFill>
                  <a:srgbClr val="292929"/>
                </a:solidFill>
                <a:latin typeface="Arial"/>
                <a:cs typeface="Arial"/>
              </a:rPr>
              <a:t> SQL</a:t>
            </a:r>
            <a:endParaRPr lang="en-US" sz="2200" dirty="0">
              <a:latin typeface="Arial"/>
              <a:cs typeface="Arial"/>
            </a:endParaRPr>
          </a:p>
          <a:p>
            <a:pPr marL="240665" indent="-227965">
              <a:lnSpc>
                <a:spcPct val="100000"/>
              </a:lnSpc>
              <a:spcBef>
                <a:spcPts val="1460"/>
              </a:spcBef>
              <a:buChar char="•"/>
              <a:tabLst>
                <a:tab pos="240665" algn="l"/>
              </a:tabLst>
            </a:pPr>
            <a:r>
              <a:rPr sz="2200" spc="-60" dirty="0">
                <a:solidFill>
                  <a:srgbClr val="292929"/>
                </a:solidFill>
                <a:latin typeface="Arial"/>
                <a:cs typeface="Arial"/>
              </a:rPr>
              <a:t>Perform</a:t>
            </a:r>
            <a:r>
              <a:rPr sz="2200" spc="-95" dirty="0">
                <a:solidFill>
                  <a:srgbClr val="292929"/>
                </a:solidFill>
                <a:latin typeface="Arial"/>
                <a:cs typeface="Arial"/>
              </a:rPr>
              <a:t> </a:t>
            </a:r>
            <a:r>
              <a:rPr sz="2200" spc="-30" dirty="0">
                <a:solidFill>
                  <a:srgbClr val="292929"/>
                </a:solidFill>
                <a:latin typeface="Arial"/>
                <a:cs typeface="Arial"/>
              </a:rPr>
              <a:t>interactive</a:t>
            </a:r>
            <a:r>
              <a:rPr sz="2200" spc="-114" dirty="0">
                <a:solidFill>
                  <a:srgbClr val="292929"/>
                </a:solidFill>
                <a:latin typeface="Arial"/>
                <a:cs typeface="Arial"/>
              </a:rPr>
              <a:t> </a:t>
            </a:r>
            <a:r>
              <a:rPr sz="2200" spc="-35" dirty="0">
                <a:solidFill>
                  <a:srgbClr val="292929"/>
                </a:solidFill>
                <a:latin typeface="Arial"/>
                <a:cs typeface="Arial"/>
              </a:rPr>
              <a:t>visual</a:t>
            </a:r>
            <a:r>
              <a:rPr sz="2200" spc="-105" dirty="0">
                <a:solidFill>
                  <a:srgbClr val="292929"/>
                </a:solidFill>
                <a:latin typeface="Arial"/>
                <a:cs typeface="Arial"/>
              </a:rPr>
              <a:t> </a:t>
            </a:r>
            <a:r>
              <a:rPr sz="2200" spc="-50" dirty="0">
                <a:solidFill>
                  <a:srgbClr val="292929"/>
                </a:solidFill>
                <a:latin typeface="Arial"/>
                <a:cs typeface="Arial"/>
              </a:rPr>
              <a:t>analytics</a:t>
            </a:r>
            <a:r>
              <a:rPr sz="2200" spc="-100" dirty="0">
                <a:solidFill>
                  <a:srgbClr val="292929"/>
                </a:solidFill>
                <a:latin typeface="Arial"/>
                <a:cs typeface="Arial"/>
              </a:rPr>
              <a:t> </a:t>
            </a:r>
            <a:r>
              <a:rPr sz="2200" spc="-20" dirty="0">
                <a:solidFill>
                  <a:srgbClr val="292929"/>
                </a:solidFill>
                <a:latin typeface="Arial"/>
                <a:cs typeface="Arial"/>
              </a:rPr>
              <a:t>using</a:t>
            </a:r>
            <a:r>
              <a:rPr sz="2200" spc="-100" dirty="0">
                <a:solidFill>
                  <a:srgbClr val="292929"/>
                </a:solidFill>
                <a:latin typeface="Arial"/>
                <a:cs typeface="Arial"/>
              </a:rPr>
              <a:t> </a:t>
            </a:r>
            <a:r>
              <a:rPr sz="2200" spc="-35" dirty="0">
                <a:solidFill>
                  <a:srgbClr val="292929"/>
                </a:solidFill>
                <a:latin typeface="Arial"/>
                <a:cs typeface="Arial"/>
              </a:rPr>
              <a:t>Folium</a:t>
            </a:r>
            <a:r>
              <a:rPr sz="2200" spc="-105" dirty="0">
                <a:solidFill>
                  <a:srgbClr val="292929"/>
                </a:solidFill>
                <a:latin typeface="Arial"/>
                <a:cs typeface="Arial"/>
              </a:rPr>
              <a:t> </a:t>
            </a:r>
            <a:r>
              <a:rPr sz="2200" spc="-10" dirty="0">
                <a:solidFill>
                  <a:srgbClr val="292929"/>
                </a:solidFill>
                <a:latin typeface="Arial"/>
                <a:cs typeface="Arial"/>
              </a:rPr>
              <a:t>and</a:t>
            </a:r>
            <a:r>
              <a:rPr sz="2200" spc="-105" dirty="0">
                <a:solidFill>
                  <a:srgbClr val="292929"/>
                </a:solidFill>
                <a:latin typeface="Arial"/>
                <a:cs typeface="Arial"/>
              </a:rPr>
              <a:t> </a:t>
            </a:r>
            <a:r>
              <a:rPr sz="2200" dirty="0">
                <a:solidFill>
                  <a:srgbClr val="292929"/>
                </a:solidFill>
                <a:latin typeface="Arial"/>
                <a:cs typeface="Arial"/>
              </a:rPr>
              <a:t>Plotly</a:t>
            </a:r>
            <a:r>
              <a:rPr sz="2200" spc="-95" dirty="0">
                <a:solidFill>
                  <a:srgbClr val="292929"/>
                </a:solidFill>
                <a:latin typeface="Arial"/>
                <a:cs typeface="Arial"/>
              </a:rPr>
              <a:t> </a:t>
            </a:r>
            <a:r>
              <a:rPr sz="2200" spc="-20" dirty="0">
                <a:solidFill>
                  <a:srgbClr val="292929"/>
                </a:solidFill>
                <a:latin typeface="Arial"/>
                <a:cs typeface="Arial"/>
              </a:rPr>
              <a:t>Dash</a:t>
            </a:r>
            <a:endParaRPr sz="2200" dirty="0">
              <a:latin typeface="Arial"/>
              <a:cs typeface="Arial"/>
            </a:endParaRPr>
          </a:p>
          <a:p>
            <a:pPr marL="240665" indent="-227965">
              <a:lnSpc>
                <a:spcPct val="100000"/>
              </a:lnSpc>
              <a:spcBef>
                <a:spcPts val="1370"/>
              </a:spcBef>
              <a:buChar char="•"/>
              <a:tabLst>
                <a:tab pos="240665" algn="l"/>
              </a:tabLst>
            </a:pPr>
            <a:r>
              <a:rPr sz="2200" spc="-60" dirty="0">
                <a:solidFill>
                  <a:srgbClr val="292929"/>
                </a:solidFill>
                <a:latin typeface="Arial"/>
                <a:cs typeface="Arial"/>
              </a:rPr>
              <a:t>Perform</a:t>
            </a:r>
            <a:r>
              <a:rPr sz="2200" spc="-65" dirty="0">
                <a:solidFill>
                  <a:srgbClr val="292929"/>
                </a:solidFill>
                <a:latin typeface="Arial"/>
                <a:cs typeface="Arial"/>
              </a:rPr>
              <a:t> </a:t>
            </a:r>
            <a:r>
              <a:rPr sz="2200" spc="-25" dirty="0">
                <a:solidFill>
                  <a:srgbClr val="292929"/>
                </a:solidFill>
                <a:latin typeface="Arial"/>
                <a:cs typeface="Arial"/>
              </a:rPr>
              <a:t>predictive</a:t>
            </a:r>
            <a:r>
              <a:rPr sz="2200" spc="-60" dirty="0">
                <a:solidFill>
                  <a:srgbClr val="292929"/>
                </a:solidFill>
                <a:latin typeface="Arial"/>
                <a:cs typeface="Arial"/>
              </a:rPr>
              <a:t> </a:t>
            </a:r>
            <a:r>
              <a:rPr sz="2200" spc="-75" dirty="0">
                <a:solidFill>
                  <a:srgbClr val="292929"/>
                </a:solidFill>
                <a:latin typeface="Arial"/>
                <a:cs typeface="Arial"/>
              </a:rPr>
              <a:t>analysis</a:t>
            </a:r>
            <a:r>
              <a:rPr sz="2200" spc="-60" dirty="0">
                <a:solidFill>
                  <a:srgbClr val="292929"/>
                </a:solidFill>
                <a:latin typeface="Arial"/>
                <a:cs typeface="Arial"/>
              </a:rPr>
              <a:t> </a:t>
            </a:r>
            <a:r>
              <a:rPr sz="2200" spc="-20" dirty="0">
                <a:solidFill>
                  <a:srgbClr val="292929"/>
                </a:solidFill>
                <a:latin typeface="Arial"/>
                <a:cs typeface="Arial"/>
              </a:rPr>
              <a:t>using</a:t>
            </a:r>
            <a:r>
              <a:rPr sz="2200" spc="-60" dirty="0">
                <a:solidFill>
                  <a:srgbClr val="292929"/>
                </a:solidFill>
                <a:latin typeface="Arial"/>
                <a:cs typeface="Arial"/>
              </a:rPr>
              <a:t> </a:t>
            </a:r>
            <a:r>
              <a:rPr sz="2200" spc="-45" dirty="0">
                <a:solidFill>
                  <a:srgbClr val="292929"/>
                </a:solidFill>
                <a:latin typeface="Arial"/>
                <a:cs typeface="Arial"/>
              </a:rPr>
              <a:t>classification</a:t>
            </a:r>
            <a:r>
              <a:rPr sz="2200" spc="-65" dirty="0">
                <a:solidFill>
                  <a:srgbClr val="292929"/>
                </a:solidFill>
                <a:latin typeface="Arial"/>
                <a:cs typeface="Arial"/>
              </a:rPr>
              <a:t> </a:t>
            </a:r>
            <a:r>
              <a:rPr sz="2200" spc="-10" dirty="0">
                <a:solidFill>
                  <a:srgbClr val="292929"/>
                </a:solidFill>
                <a:latin typeface="Arial"/>
                <a:cs typeface="Arial"/>
              </a:rPr>
              <a:t>models</a:t>
            </a:r>
            <a:endParaRPr lang="pl-PL" sz="2200" spc="-10" dirty="0">
              <a:solidFill>
                <a:srgbClr val="292929"/>
              </a:solidFill>
              <a:latin typeface="Arial"/>
              <a:cs typeface="Arial"/>
            </a:endParaRPr>
          </a:p>
          <a:p>
            <a:pPr marL="697865" lvl="1" indent="-227965">
              <a:lnSpc>
                <a:spcPct val="100000"/>
              </a:lnSpc>
              <a:spcBef>
                <a:spcPts val="1450"/>
              </a:spcBef>
              <a:buFont typeface="Arial"/>
              <a:buChar char="•"/>
              <a:tabLst>
                <a:tab pos="697865" algn="l"/>
              </a:tabLst>
            </a:pPr>
            <a:r>
              <a:rPr lang="en-US" sz="1400" dirty="0"/>
              <a:t>Logistic Regression, k-nearest neighbors, Support Vector Machines, and decision tree models were developed to identify the most effective classification method.</a:t>
            </a:r>
            <a:endParaRPr lang="en-US" sz="1400" dirty="0">
              <a:latin typeface="Liberation Sans Narrow"/>
              <a:cs typeface="Liberation Sans Narrow"/>
            </a:endParaRPr>
          </a:p>
        </p:txBody>
      </p:sp>
      <p:sp>
        <p:nvSpPr>
          <p:cNvPr id="3" name="object 3"/>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45" dirty="0"/>
              <a:t>Methodology</a:t>
            </a: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839"/>
              </a:lnSpc>
            </a:pPr>
            <a:fld id="{81D60167-4931-47E6-BA6A-407CBD079E47}" type="slidenum">
              <a:rPr spc="100" dirty="0"/>
              <a:t>6</a:t>
            </a:fld>
            <a:endParaRPr spc="1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76529" y="1676400"/>
            <a:ext cx="10591557" cy="5150769"/>
          </a:xfrm>
          <a:prstGeom prst="rect">
            <a:avLst/>
          </a:prstGeom>
        </p:spPr>
        <p:txBody>
          <a:bodyPr vert="horz" wrap="square" lIns="0" tIns="186055" rIns="0" bIns="0" rtlCol="0">
            <a:spAutoFit/>
          </a:bodyPr>
          <a:lstStyle/>
          <a:p>
            <a:r>
              <a:rPr lang="en-US" sz="2400" dirty="0"/>
              <a:t>Data was gathered through multiple approaches:</a:t>
            </a:r>
            <a:endParaRPr lang="pl-PL" sz="2400" dirty="0"/>
          </a:p>
          <a:p>
            <a:endParaRPr lang="en-US" sz="2400" dirty="0"/>
          </a:p>
          <a:p>
            <a:pPr lvl="1">
              <a:buFont typeface="Arial" panose="020B0604020202020204" pitchFamily="34" charset="0"/>
              <a:buChar char="•"/>
            </a:pPr>
            <a:r>
              <a:rPr lang="pl-PL" dirty="0"/>
              <a:t> </a:t>
            </a:r>
            <a:r>
              <a:rPr lang="en-US" dirty="0"/>
              <a:t>Initial data acquisition involved making a GET request to the SpaceX API.</a:t>
            </a:r>
          </a:p>
          <a:p>
            <a:endParaRPr lang="pl-PL" dirty="0"/>
          </a:p>
          <a:p>
            <a:pPr lvl="1">
              <a:buFont typeface="Arial" panose="020B0604020202020204" pitchFamily="34" charset="0"/>
              <a:buChar char="•"/>
            </a:pPr>
            <a:r>
              <a:rPr lang="pl-PL" dirty="0"/>
              <a:t> </a:t>
            </a:r>
            <a:r>
              <a:rPr lang="en-US" dirty="0"/>
              <a:t>Subsequently, we parsed the JSON response using the .</a:t>
            </a:r>
            <a:r>
              <a:rPr lang="en-US" dirty="0" err="1"/>
              <a:t>json</a:t>
            </a:r>
            <a:r>
              <a:rPr lang="en-US" dirty="0"/>
              <a:t>() function and transformed it into a pandas </a:t>
            </a:r>
            <a:r>
              <a:rPr lang="en-US" dirty="0" err="1"/>
              <a:t>dataframe</a:t>
            </a:r>
            <a:r>
              <a:rPr lang="en-US" dirty="0"/>
              <a:t> using .</a:t>
            </a:r>
            <a:r>
              <a:rPr lang="en-US" dirty="0" err="1"/>
              <a:t>json_normalize</a:t>
            </a:r>
            <a:r>
              <a:rPr lang="en-US" dirty="0"/>
              <a:t>().</a:t>
            </a:r>
          </a:p>
          <a:p>
            <a:endParaRPr lang="pl-PL" dirty="0"/>
          </a:p>
          <a:p>
            <a:pPr>
              <a:buFont typeface="Arial" panose="020B0604020202020204" pitchFamily="34" charset="0"/>
              <a:buChar char="•"/>
            </a:pPr>
            <a:r>
              <a:rPr lang="pl-PL" dirty="0"/>
              <a:t> </a:t>
            </a:r>
            <a:r>
              <a:rPr lang="en-US" dirty="0"/>
              <a:t>Following this, data cleaning was conducted, including checking for and</a:t>
            </a:r>
            <a:r>
              <a:rPr lang="pl-PL" dirty="0"/>
              <a:t> </a:t>
            </a:r>
            <a:r>
              <a:rPr lang="en-US" dirty="0"/>
              <a:t>filling in missing values as needed.</a:t>
            </a:r>
          </a:p>
          <a:p>
            <a:endParaRPr lang="pl-PL" dirty="0"/>
          </a:p>
          <a:p>
            <a:pPr>
              <a:buFont typeface="Arial" panose="020B0604020202020204" pitchFamily="34" charset="0"/>
              <a:buChar char="•"/>
            </a:pPr>
            <a:r>
              <a:rPr lang="pl-PL" dirty="0"/>
              <a:t> </a:t>
            </a:r>
            <a:r>
              <a:rPr lang="en-US" dirty="0"/>
              <a:t>Additionally, Falcon 9 launch records were extracted from Wikipedia using</a:t>
            </a:r>
            <a:r>
              <a:rPr lang="pl-PL" dirty="0"/>
              <a:t> </a:t>
            </a:r>
            <a:r>
              <a:rPr lang="en-US" dirty="0" err="1"/>
              <a:t>BeautifulSoup</a:t>
            </a:r>
            <a:r>
              <a:rPr lang="en-US" dirty="0"/>
              <a:t> through web scraping.</a:t>
            </a:r>
          </a:p>
          <a:p>
            <a:endParaRPr lang="pl-PL" dirty="0"/>
          </a:p>
          <a:p>
            <a:pPr>
              <a:buFont typeface="Arial" panose="020B0604020202020204" pitchFamily="34" charset="0"/>
              <a:buChar char="•"/>
            </a:pPr>
            <a:r>
              <a:rPr lang="pl-PL" dirty="0"/>
              <a:t> </a:t>
            </a:r>
            <a:r>
              <a:rPr lang="en-US" dirty="0"/>
              <a:t>The goal was to retrieve launch data formatted as an HTML table, parse the table, and convert it into a pandas </a:t>
            </a:r>
            <a:r>
              <a:rPr lang="en-US" dirty="0" err="1"/>
              <a:t>dataframe</a:t>
            </a:r>
            <a:r>
              <a:rPr lang="en-US" dirty="0"/>
              <a:t> for future analysis</a:t>
            </a:r>
            <a:r>
              <a:rPr lang="en-US" sz="2400" dirty="0"/>
              <a:t>.</a:t>
            </a:r>
          </a:p>
          <a:p>
            <a:pPr marL="12700">
              <a:lnSpc>
                <a:spcPct val="100000"/>
              </a:lnSpc>
              <a:spcBef>
                <a:spcPts val="1465"/>
              </a:spcBef>
              <a:tabLst>
                <a:tab pos="240665" algn="l"/>
              </a:tabLst>
            </a:pPr>
            <a:endParaRPr lang="en-US" sz="2200" dirty="0">
              <a:latin typeface="Arial"/>
              <a:cs typeface="Arial"/>
            </a:endParaRPr>
          </a:p>
        </p:txBody>
      </p:sp>
      <p:sp>
        <p:nvSpPr>
          <p:cNvPr id="3" name="object 3"/>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lang="pl-PL" spc="-50"/>
              <a:t>Data</a:t>
            </a:r>
            <a:r>
              <a:rPr lang="pl-PL" spc="-190"/>
              <a:t> </a:t>
            </a:r>
            <a:r>
              <a:rPr lang="pl-PL" spc="-70"/>
              <a:t>Collection</a:t>
            </a:r>
            <a:endParaRPr lang="pl-PL" spc="-70" dirty="0"/>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839"/>
              </a:lnSpc>
            </a:pPr>
            <a:fld id="{81D60167-4931-47E6-BA6A-407CBD079E47}" type="slidenum">
              <a:rPr lang="pl-PL" spc="100" smtClean="0"/>
              <a:t>7</a:t>
            </a:fld>
            <a:endParaRPr lang="pl-PL" spc="1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title"/>
          </p:nvPr>
        </p:nvSpPr>
        <p:spPr>
          <a:xfrm>
            <a:off x="848751" y="413510"/>
            <a:ext cx="5863590" cy="589280"/>
          </a:xfrm>
          <a:prstGeom prst="rect">
            <a:avLst/>
          </a:prstGeom>
        </p:spPr>
        <p:txBody>
          <a:bodyPr vert="horz" wrap="square" lIns="0" tIns="12700" rIns="0" bIns="0" rtlCol="0">
            <a:spAutoFit/>
          </a:bodyPr>
          <a:lstStyle/>
          <a:p>
            <a:pPr marL="12700">
              <a:lnSpc>
                <a:spcPct val="100000"/>
              </a:lnSpc>
              <a:spcBef>
                <a:spcPts val="100"/>
              </a:spcBef>
            </a:pPr>
            <a:r>
              <a:rPr spc="-50" dirty="0"/>
              <a:t>Data</a:t>
            </a:r>
            <a:r>
              <a:rPr spc="-210" dirty="0"/>
              <a:t> </a:t>
            </a:r>
            <a:r>
              <a:rPr spc="-60" dirty="0"/>
              <a:t>Collection</a:t>
            </a:r>
            <a:r>
              <a:rPr spc="-125" dirty="0"/>
              <a:t> </a:t>
            </a:r>
            <a:r>
              <a:rPr dirty="0"/>
              <a:t>–</a:t>
            </a:r>
            <a:r>
              <a:rPr spc="-105" dirty="0"/>
              <a:t> </a:t>
            </a:r>
            <a:r>
              <a:rPr spc="-275" dirty="0"/>
              <a:t>SpaceX</a:t>
            </a:r>
            <a:r>
              <a:rPr spc="20" dirty="0"/>
              <a:t> </a:t>
            </a:r>
            <a:r>
              <a:rPr spc="-105" dirty="0"/>
              <a:t>API</a:t>
            </a:r>
          </a:p>
        </p:txBody>
      </p:sp>
      <p:sp>
        <p:nvSpPr>
          <p:cNvPr id="7" name="object 7"/>
          <p:cNvSpPr txBox="1">
            <a:spLocks noGrp="1"/>
          </p:cNvSpPr>
          <p:nvPr>
            <p:ph type="sldNum" sz="quarter" idx="7"/>
          </p:nvPr>
        </p:nvSpPr>
        <p:spPr>
          <a:prstGeom prst="rect">
            <a:avLst/>
          </a:prstGeom>
        </p:spPr>
        <p:txBody>
          <a:bodyPr vert="horz" wrap="square" lIns="0" tIns="0" rIns="0" bIns="0" rtlCol="0">
            <a:spAutoFit/>
          </a:bodyPr>
          <a:lstStyle/>
          <a:p>
            <a:pPr marL="38100">
              <a:lnSpc>
                <a:spcPts val="1839"/>
              </a:lnSpc>
            </a:pPr>
            <a:fld id="{81D60167-4931-47E6-BA6A-407CBD079E47}" type="slidenum">
              <a:rPr spc="100" dirty="0"/>
              <a:t>8</a:t>
            </a:fld>
            <a:endParaRPr spc="100" dirty="0"/>
          </a:p>
        </p:txBody>
      </p:sp>
      <p:pic>
        <p:nvPicPr>
          <p:cNvPr id="13" name="Obraz 12">
            <a:extLst>
              <a:ext uri="{FF2B5EF4-FFF2-40B4-BE49-F238E27FC236}">
                <a16:creationId xmlns:a16="http://schemas.microsoft.com/office/drawing/2014/main" id="{89E6B30D-D1E6-882D-CF5C-E55D941303CE}"/>
              </a:ext>
            </a:extLst>
          </p:cNvPr>
          <p:cNvPicPr>
            <a:picLocks noChangeAspect="1"/>
          </p:cNvPicPr>
          <p:nvPr/>
        </p:nvPicPr>
        <p:blipFill>
          <a:blip r:embed="rId3"/>
          <a:stretch>
            <a:fillRect/>
          </a:stretch>
        </p:blipFill>
        <p:spPr>
          <a:xfrm>
            <a:off x="5817393" y="1332754"/>
            <a:ext cx="6326981" cy="1816591"/>
          </a:xfrm>
          <a:prstGeom prst="rect">
            <a:avLst/>
          </a:prstGeom>
        </p:spPr>
      </p:pic>
      <p:pic>
        <p:nvPicPr>
          <p:cNvPr id="17" name="Obraz 16">
            <a:extLst>
              <a:ext uri="{FF2B5EF4-FFF2-40B4-BE49-F238E27FC236}">
                <a16:creationId xmlns:a16="http://schemas.microsoft.com/office/drawing/2014/main" id="{7AE6F83B-EDEB-9803-6FE7-BE255220C473}"/>
              </a:ext>
            </a:extLst>
          </p:cNvPr>
          <p:cNvPicPr>
            <a:picLocks noChangeAspect="1"/>
          </p:cNvPicPr>
          <p:nvPr/>
        </p:nvPicPr>
        <p:blipFill>
          <a:blip r:embed="rId4"/>
          <a:stretch>
            <a:fillRect/>
          </a:stretch>
        </p:blipFill>
        <p:spPr>
          <a:xfrm>
            <a:off x="-2381" y="1330070"/>
            <a:ext cx="5819775" cy="1819275"/>
          </a:xfrm>
          <a:prstGeom prst="rect">
            <a:avLst/>
          </a:prstGeom>
        </p:spPr>
      </p:pic>
      <p:pic>
        <p:nvPicPr>
          <p:cNvPr id="19" name="Obraz 18">
            <a:extLst>
              <a:ext uri="{FF2B5EF4-FFF2-40B4-BE49-F238E27FC236}">
                <a16:creationId xmlns:a16="http://schemas.microsoft.com/office/drawing/2014/main" id="{D62F25D7-13AD-7092-1FBA-F05A2495B6BE}"/>
              </a:ext>
            </a:extLst>
          </p:cNvPr>
          <p:cNvPicPr>
            <a:picLocks noChangeAspect="1"/>
          </p:cNvPicPr>
          <p:nvPr/>
        </p:nvPicPr>
        <p:blipFill>
          <a:blip r:embed="rId5"/>
          <a:stretch>
            <a:fillRect/>
          </a:stretch>
        </p:blipFill>
        <p:spPr>
          <a:xfrm>
            <a:off x="5817393" y="3167891"/>
            <a:ext cx="6374606" cy="3276599"/>
          </a:xfrm>
          <a:prstGeom prst="rect">
            <a:avLst/>
          </a:prstGeom>
        </p:spPr>
      </p:pic>
      <p:sp>
        <p:nvSpPr>
          <p:cNvPr id="21" name="pole tekstowe 20">
            <a:extLst>
              <a:ext uri="{FF2B5EF4-FFF2-40B4-BE49-F238E27FC236}">
                <a16:creationId xmlns:a16="http://schemas.microsoft.com/office/drawing/2014/main" id="{EAF0BE1E-46E8-AAE0-E72A-34734B1B1ECA}"/>
              </a:ext>
            </a:extLst>
          </p:cNvPr>
          <p:cNvSpPr txBox="1"/>
          <p:nvPr/>
        </p:nvSpPr>
        <p:spPr>
          <a:xfrm>
            <a:off x="-2382" y="3276600"/>
            <a:ext cx="5819775" cy="2246769"/>
          </a:xfrm>
          <a:prstGeom prst="rect">
            <a:avLst/>
          </a:prstGeom>
          <a:noFill/>
        </p:spPr>
        <p:txBody>
          <a:bodyPr wrap="square">
            <a:spAutoFit/>
          </a:bodyPr>
          <a:lstStyle/>
          <a:p>
            <a:pPr algn="l"/>
            <a:r>
              <a:rPr lang="pl-PL" sz="1400" dirty="0"/>
              <a:t>1.</a:t>
            </a:r>
            <a:r>
              <a:rPr lang="en-US" sz="1400" dirty="0"/>
              <a:t>Requested and parsed the data from the SpaceX API using a GET request.</a:t>
            </a:r>
            <a:endParaRPr lang="pl-PL" sz="1400" dirty="0"/>
          </a:p>
          <a:p>
            <a:pPr algn="l"/>
            <a:endParaRPr lang="en-US" sz="1400" dirty="0"/>
          </a:p>
          <a:p>
            <a:pPr algn="l"/>
            <a:r>
              <a:rPr lang="pl-PL" sz="1400" dirty="0"/>
              <a:t>2.</a:t>
            </a:r>
            <a:r>
              <a:rPr lang="en-US" sz="1400" dirty="0"/>
              <a:t>Stored the data and constructed the dataset into a new dictionary with relevant columns.</a:t>
            </a:r>
            <a:endParaRPr lang="pl-PL" sz="1400" dirty="0"/>
          </a:p>
          <a:p>
            <a:pPr algn="l"/>
            <a:endParaRPr lang="en-US" sz="1400" dirty="0"/>
          </a:p>
          <a:p>
            <a:pPr algn="l"/>
            <a:r>
              <a:rPr lang="pl-PL" sz="1400" dirty="0"/>
              <a:t>3.</a:t>
            </a:r>
            <a:r>
              <a:rPr lang="en-US" sz="1400" dirty="0"/>
              <a:t>Filtered the </a:t>
            </a:r>
            <a:r>
              <a:rPr lang="en-US" sz="1400" dirty="0" err="1"/>
              <a:t>dataframe</a:t>
            </a:r>
            <a:r>
              <a:rPr lang="en-US" sz="1400" dirty="0"/>
              <a:t> to include only Falcon 9 launches required for project analysis.</a:t>
            </a:r>
            <a:endParaRPr lang="pl-PL" sz="1400" dirty="0"/>
          </a:p>
          <a:p>
            <a:pPr algn="l"/>
            <a:endParaRPr lang="en-US" sz="1400" dirty="0"/>
          </a:p>
          <a:p>
            <a:pPr algn="l"/>
            <a:r>
              <a:rPr lang="pl-PL" sz="1400" dirty="0"/>
              <a:t>4.</a:t>
            </a:r>
            <a:r>
              <a:rPr lang="en-US" sz="1400" dirty="0"/>
              <a:t>Cleaned the data and removed missing values of </a:t>
            </a:r>
            <a:r>
              <a:rPr lang="en-US" sz="1400" dirty="0" err="1"/>
              <a:t>PayloadMass</a:t>
            </a:r>
            <a:r>
              <a:rPr lang="en-US" sz="1400" dirty="0"/>
              <a:t>.</a:t>
            </a:r>
          </a:p>
        </p:txBody>
      </p:sp>
      <p:sp>
        <p:nvSpPr>
          <p:cNvPr id="25" name="pole tekstowe 24">
            <a:extLst>
              <a:ext uri="{FF2B5EF4-FFF2-40B4-BE49-F238E27FC236}">
                <a16:creationId xmlns:a16="http://schemas.microsoft.com/office/drawing/2014/main" id="{4BB7CFE5-2038-F403-7EF1-99D753DF51FC}"/>
              </a:ext>
            </a:extLst>
          </p:cNvPr>
          <p:cNvSpPr txBox="1"/>
          <p:nvPr/>
        </p:nvSpPr>
        <p:spPr>
          <a:xfrm>
            <a:off x="76200" y="6450080"/>
            <a:ext cx="6124574" cy="369332"/>
          </a:xfrm>
          <a:prstGeom prst="rect">
            <a:avLst/>
          </a:prstGeom>
          <a:noFill/>
        </p:spPr>
        <p:txBody>
          <a:bodyPr wrap="square">
            <a:spAutoFit/>
          </a:bodyPr>
          <a:lstStyle/>
          <a:p>
            <a:r>
              <a:rPr lang="pl-PL" dirty="0"/>
              <a:t>GitHub link </a:t>
            </a:r>
            <a:r>
              <a:rPr lang="pl-PL" dirty="0" err="1"/>
              <a:t>reference</a:t>
            </a:r>
            <a:r>
              <a:rPr lang="pl-PL" dirty="0"/>
              <a:t>:</a:t>
            </a:r>
          </a:p>
        </p:txBody>
      </p:sp>
      <p:sp>
        <p:nvSpPr>
          <p:cNvPr id="31" name="Rectangle 5">
            <a:extLst>
              <a:ext uri="{FF2B5EF4-FFF2-40B4-BE49-F238E27FC236}">
                <a16:creationId xmlns:a16="http://schemas.microsoft.com/office/drawing/2014/main" id="{567ED8E9-F0BE-2DC0-FB07-9287BD2EC783}"/>
              </a:ext>
            </a:extLst>
          </p:cNvPr>
          <p:cNvSpPr>
            <a:spLocks noChangeArrowheads="1"/>
          </p:cNvSpPr>
          <p:nvPr/>
        </p:nvSpPr>
        <p:spPr bwMode="auto">
          <a:xfrm>
            <a:off x="2371456" y="6464267"/>
            <a:ext cx="2800890" cy="292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pl-PL" altLang="pl-PL" sz="1600" b="0" i="0" u="none" strike="noStrike" cap="none" normalizeH="0" baseline="0" dirty="0">
                <a:ln>
                  <a:noFill/>
                </a:ln>
                <a:solidFill>
                  <a:schemeClr val="tx1"/>
                </a:solidFill>
                <a:effectLst/>
                <a:latin typeface="Calibri" panose="020F0502020204030204" pitchFamily="34" charset="0"/>
                <a:ea typeface="Times New Roman" panose="02020603050405020304" pitchFamily="18" charset="0"/>
                <a:cs typeface="Calibri" panose="020F0502020204030204" pitchFamily="34" charset="0"/>
                <a:hlinkClick r:id="rId6"/>
              </a:rPr>
              <a:t>Data </a:t>
            </a:r>
            <a:r>
              <a:rPr kumimoji="0" lang="pl-PL" altLang="pl-PL" sz="1600" b="0" i="0" u="none" strike="noStrike" cap="none" normalizeH="0" baseline="0" dirty="0" err="1">
                <a:ln>
                  <a:noFill/>
                </a:ln>
                <a:solidFill>
                  <a:schemeClr val="tx1"/>
                </a:solidFill>
                <a:effectLst/>
                <a:latin typeface="Calibri" panose="020F0502020204030204" pitchFamily="34" charset="0"/>
                <a:ea typeface="Times New Roman" panose="02020603050405020304" pitchFamily="18" charset="0"/>
                <a:cs typeface="Calibri" panose="020F0502020204030204" pitchFamily="34" charset="0"/>
                <a:hlinkClick r:id="rId6"/>
              </a:rPr>
              <a:t>Collection.ipynb</a:t>
            </a:r>
            <a:r>
              <a:rPr kumimoji="0" lang="pl-PL" altLang="pl-PL" sz="1600" b="0" i="0" u="none" strike="noStrike" cap="none" normalizeH="0" baseline="0" dirty="0">
                <a:ln>
                  <a:noFill/>
                </a:ln>
                <a:solidFill>
                  <a:schemeClr val="tx1"/>
                </a:solidFill>
                <a:effectLst/>
              </a:rPr>
              <a:t> </a:t>
            </a:r>
            <a:endParaRPr kumimoji="0" lang="pl-PL" altLang="pl-PL" sz="1600" b="0" i="0" u="none" strike="noStrike" cap="none" normalizeH="0" baseline="0" dirty="0">
              <a:ln>
                <a:noFill/>
              </a:ln>
              <a:solidFill>
                <a:schemeClr val="tx1"/>
              </a:solidFill>
              <a:effectLst/>
              <a:latin typeface="Arial" panose="020B0604020202020204" pitchFamily="34"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title"/>
          </p:nvPr>
        </p:nvSpPr>
        <p:spPr>
          <a:prstGeom prst="rect">
            <a:avLst/>
          </a:prstGeom>
        </p:spPr>
        <p:txBody>
          <a:bodyPr vert="horz" wrap="square" lIns="0" tIns="165100" rIns="0" bIns="0" rtlCol="0">
            <a:spAutoFit/>
          </a:bodyPr>
          <a:lstStyle/>
          <a:p>
            <a:pPr marL="165100">
              <a:lnSpc>
                <a:spcPct val="100000"/>
              </a:lnSpc>
              <a:spcBef>
                <a:spcPts val="100"/>
              </a:spcBef>
            </a:pPr>
            <a:r>
              <a:rPr spc="-50" dirty="0"/>
              <a:t>Data</a:t>
            </a:r>
            <a:r>
              <a:rPr spc="-105" dirty="0"/>
              <a:t> </a:t>
            </a:r>
            <a:r>
              <a:rPr spc="-60" dirty="0"/>
              <a:t>Collection</a:t>
            </a:r>
            <a:r>
              <a:rPr spc="-105" dirty="0"/>
              <a:t> </a:t>
            </a:r>
            <a:r>
              <a:rPr dirty="0"/>
              <a:t>-</a:t>
            </a:r>
            <a:r>
              <a:rPr spc="-100" dirty="0"/>
              <a:t> </a:t>
            </a:r>
            <a:r>
              <a:rPr spc="-85" dirty="0"/>
              <a:t>Scraping</a:t>
            </a:r>
          </a:p>
        </p:txBody>
      </p:sp>
      <p:sp>
        <p:nvSpPr>
          <p:cNvPr id="7" name="object 7"/>
          <p:cNvSpPr txBox="1">
            <a:spLocks noGrp="1"/>
          </p:cNvSpPr>
          <p:nvPr>
            <p:ph type="sldNum" sz="quarter" idx="7"/>
          </p:nvPr>
        </p:nvSpPr>
        <p:spPr>
          <a:prstGeom prst="rect">
            <a:avLst/>
          </a:prstGeom>
        </p:spPr>
        <p:txBody>
          <a:bodyPr vert="horz" wrap="square" lIns="0" tIns="0" rIns="0" bIns="0" rtlCol="0">
            <a:spAutoFit/>
          </a:bodyPr>
          <a:lstStyle/>
          <a:p>
            <a:pPr marL="38100">
              <a:lnSpc>
                <a:spcPts val="1839"/>
              </a:lnSpc>
            </a:pPr>
            <a:fld id="{81D60167-4931-47E6-BA6A-407CBD079E47}" type="slidenum">
              <a:rPr spc="100" dirty="0"/>
              <a:t>9</a:t>
            </a:fld>
            <a:endParaRPr spc="100" dirty="0"/>
          </a:p>
        </p:txBody>
      </p:sp>
      <p:pic>
        <p:nvPicPr>
          <p:cNvPr id="9" name="Obraz 8">
            <a:extLst>
              <a:ext uri="{FF2B5EF4-FFF2-40B4-BE49-F238E27FC236}">
                <a16:creationId xmlns:a16="http://schemas.microsoft.com/office/drawing/2014/main" id="{916EF2FF-56EE-6284-4DE9-8E485398F012}"/>
              </a:ext>
            </a:extLst>
          </p:cNvPr>
          <p:cNvPicPr>
            <a:picLocks noChangeAspect="1"/>
          </p:cNvPicPr>
          <p:nvPr/>
        </p:nvPicPr>
        <p:blipFill>
          <a:blip r:embed="rId3"/>
          <a:stretch>
            <a:fillRect/>
          </a:stretch>
        </p:blipFill>
        <p:spPr>
          <a:xfrm>
            <a:off x="0" y="1295400"/>
            <a:ext cx="6286498" cy="3112010"/>
          </a:xfrm>
          <a:prstGeom prst="rect">
            <a:avLst/>
          </a:prstGeom>
        </p:spPr>
      </p:pic>
      <p:pic>
        <p:nvPicPr>
          <p:cNvPr id="11" name="Obraz 10">
            <a:extLst>
              <a:ext uri="{FF2B5EF4-FFF2-40B4-BE49-F238E27FC236}">
                <a16:creationId xmlns:a16="http://schemas.microsoft.com/office/drawing/2014/main" id="{D13C1073-E269-3A13-5108-946DD95CE4D5}"/>
              </a:ext>
            </a:extLst>
          </p:cNvPr>
          <p:cNvPicPr>
            <a:picLocks noChangeAspect="1"/>
          </p:cNvPicPr>
          <p:nvPr/>
        </p:nvPicPr>
        <p:blipFill>
          <a:blip r:embed="rId4"/>
          <a:stretch>
            <a:fillRect/>
          </a:stretch>
        </p:blipFill>
        <p:spPr>
          <a:xfrm>
            <a:off x="6286499" y="1295400"/>
            <a:ext cx="5876925" cy="2654810"/>
          </a:xfrm>
          <a:prstGeom prst="rect">
            <a:avLst/>
          </a:prstGeom>
        </p:spPr>
      </p:pic>
      <p:pic>
        <p:nvPicPr>
          <p:cNvPr id="13" name="Obraz 12">
            <a:extLst>
              <a:ext uri="{FF2B5EF4-FFF2-40B4-BE49-F238E27FC236}">
                <a16:creationId xmlns:a16="http://schemas.microsoft.com/office/drawing/2014/main" id="{93E7D8D8-8893-CD2F-A844-D869325FC9D0}"/>
              </a:ext>
            </a:extLst>
          </p:cNvPr>
          <p:cNvPicPr>
            <a:picLocks noChangeAspect="1"/>
          </p:cNvPicPr>
          <p:nvPr/>
        </p:nvPicPr>
        <p:blipFill>
          <a:blip r:embed="rId5"/>
          <a:stretch>
            <a:fillRect/>
          </a:stretch>
        </p:blipFill>
        <p:spPr>
          <a:xfrm>
            <a:off x="6286500" y="3950210"/>
            <a:ext cx="5876925" cy="2895600"/>
          </a:xfrm>
          <a:prstGeom prst="rect">
            <a:avLst/>
          </a:prstGeom>
        </p:spPr>
      </p:pic>
      <p:sp>
        <p:nvSpPr>
          <p:cNvPr id="15" name="pole tekstowe 14">
            <a:extLst>
              <a:ext uri="{FF2B5EF4-FFF2-40B4-BE49-F238E27FC236}">
                <a16:creationId xmlns:a16="http://schemas.microsoft.com/office/drawing/2014/main" id="{B5B72CA1-43C6-22F5-0759-C01E4292AAC4}"/>
              </a:ext>
            </a:extLst>
          </p:cNvPr>
          <p:cNvSpPr txBox="1"/>
          <p:nvPr/>
        </p:nvSpPr>
        <p:spPr>
          <a:xfrm>
            <a:off x="152400" y="4724400"/>
            <a:ext cx="5876925" cy="1569660"/>
          </a:xfrm>
          <a:prstGeom prst="rect">
            <a:avLst/>
          </a:prstGeom>
          <a:noFill/>
        </p:spPr>
        <p:txBody>
          <a:bodyPr wrap="square" rtlCol="0">
            <a:spAutoFit/>
          </a:bodyPr>
          <a:lstStyle/>
          <a:p>
            <a:pPr marL="342900" indent="-342900">
              <a:buAutoNum type="arabicPeriod"/>
            </a:pPr>
            <a:r>
              <a:rPr lang="en-US" sz="1200" dirty="0"/>
              <a:t>Requested data from Wikipedia using an HTTP GET request and </a:t>
            </a:r>
            <a:r>
              <a:rPr lang="en-US" sz="1200" dirty="0" err="1"/>
              <a:t>BeautifulSoup</a:t>
            </a:r>
            <a:r>
              <a:rPr lang="en-US" sz="1200" dirty="0"/>
              <a:t>.</a:t>
            </a:r>
            <a:endParaRPr lang="pl-PL" sz="1200" dirty="0"/>
          </a:p>
          <a:p>
            <a:pPr marL="342900" indent="-342900">
              <a:buAutoNum type="arabicPeriod"/>
            </a:pPr>
            <a:endParaRPr lang="pl-PL" sz="1200" dirty="0"/>
          </a:p>
          <a:p>
            <a:pPr marL="342900" indent="-342900">
              <a:buAutoNum type="arabicPeriod"/>
            </a:pPr>
            <a:r>
              <a:rPr lang="en-US" sz="1200" dirty="0"/>
              <a:t>Extracted all column names from the HTML table header.</a:t>
            </a:r>
            <a:endParaRPr lang="pl-PL" sz="1200" dirty="0"/>
          </a:p>
          <a:p>
            <a:pPr marL="342900" indent="-342900">
              <a:buAutoNum type="arabicPeriod"/>
            </a:pPr>
            <a:endParaRPr lang="pl-PL" sz="1200" dirty="0"/>
          </a:p>
          <a:p>
            <a:pPr marL="342900" indent="-342900">
              <a:buAutoNum type="arabicPeriod"/>
            </a:pPr>
            <a:r>
              <a:rPr lang="en-US" sz="1200" dirty="0"/>
              <a:t>Cleaned the column data, created an empty dictionary with the extracted columns, and appended the column names. Created a </a:t>
            </a:r>
            <a:r>
              <a:rPr lang="en-US" sz="1200" dirty="0" err="1"/>
              <a:t>dataframe</a:t>
            </a:r>
            <a:r>
              <a:rPr lang="en-US" sz="1200" dirty="0"/>
              <a:t> by parsing the launch HTML tables.</a:t>
            </a:r>
            <a:endParaRPr lang="pl-PL" sz="1200" dirty="0"/>
          </a:p>
        </p:txBody>
      </p:sp>
      <p:sp>
        <p:nvSpPr>
          <p:cNvPr id="19" name="pole tekstowe 18">
            <a:extLst>
              <a:ext uri="{FF2B5EF4-FFF2-40B4-BE49-F238E27FC236}">
                <a16:creationId xmlns:a16="http://schemas.microsoft.com/office/drawing/2014/main" id="{4583A697-D3FB-FD7E-6F11-DD004053913C}"/>
              </a:ext>
            </a:extLst>
          </p:cNvPr>
          <p:cNvSpPr txBox="1"/>
          <p:nvPr/>
        </p:nvSpPr>
        <p:spPr>
          <a:xfrm>
            <a:off x="-66675" y="6534106"/>
            <a:ext cx="6096000" cy="369332"/>
          </a:xfrm>
          <a:prstGeom prst="rect">
            <a:avLst/>
          </a:prstGeom>
          <a:noFill/>
        </p:spPr>
        <p:txBody>
          <a:bodyPr wrap="square">
            <a:spAutoFit/>
          </a:bodyPr>
          <a:lstStyle/>
          <a:p>
            <a:r>
              <a:rPr lang="pl-PL" dirty="0"/>
              <a:t>GitHub link </a:t>
            </a:r>
            <a:r>
              <a:rPr lang="pl-PL" dirty="0" err="1"/>
              <a:t>reference</a:t>
            </a:r>
            <a:r>
              <a:rPr lang="pl-PL" dirty="0"/>
              <a:t>:</a:t>
            </a:r>
          </a:p>
        </p:txBody>
      </p:sp>
      <p:sp>
        <p:nvSpPr>
          <p:cNvPr id="20" name="Rectangle 4">
            <a:extLst>
              <a:ext uri="{FF2B5EF4-FFF2-40B4-BE49-F238E27FC236}">
                <a16:creationId xmlns:a16="http://schemas.microsoft.com/office/drawing/2014/main" id="{BEE606F2-2A18-399D-C42C-9AF04AA9EE5B}"/>
              </a:ext>
            </a:extLst>
          </p:cNvPr>
          <p:cNvSpPr>
            <a:spLocks noChangeArrowheads="1"/>
          </p:cNvSpPr>
          <p:nvPr/>
        </p:nvSpPr>
        <p:spPr bwMode="auto">
          <a:xfrm>
            <a:off x="2209800" y="6578540"/>
            <a:ext cx="3276600"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pl-PL" altLang="pl-PL" sz="1400" b="0" i="0" u="none" strike="noStrike" cap="none" normalizeH="0" baseline="0" dirty="0">
                <a:ln>
                  <a:noFill/>
                </a:ln>
                <a:solidFill>
                  <a:schemeClr val="tx1"/>
                </a:solidFill>
                <a:effectLst/>
                <a:latin typeface="Calibri" panose="020F0502020204030204" pitchFamily="34" charset="0"/>
                <a:ea typeface="Times New Roman" panose="02020603050405020304" pitchFamily="18" charset="0"/>
                <a:cs typeface="Calibri" panose="020F0502020204030204" pitchFamily="34" charset="0"/>
                <a:hlinkClick r:id="rId6"/>
              </a:rPr>
              <a:t>Data </a:t>
            </a:r>
            <a:r>
              <a:rPr kumimoji="0" lang="pl-PL" altLang="pl-PL" sz="1400" b="0" i="0" u="none" strike="noStrike" cap="none" normalizeH="0" baseline="0" dirty="0" err="1">
                <a:ln>
                  <a:noFill/>
                </a:ln>
                <a:solidFill>
                  <a:schemeClr val="tx1"/>
                </a:solidFill>
                <a:effectLst/>
                <a:latin typeface="Calibri" panose="020F0502020204030204" pitchFamily="34" charset="0"/>
                <a:ea typeface="Times New Roman" panose="02020603050405020304" pitchFamily="18" charset="0"/>
                <a:cs typeface="Calibri" panose="020F0502020204030204" pitchFamily="34" charset="0"/>
                <a:hlinkClick r:id="rId6"/>
              </a:rPr>
              <a:t>collection</a:t>
            </a:r>
            <a:r>
              <a:rPr kumimoji="0" lang="pl-PL" altLang="pl-PL" sz="1400" b="0" i="0" u="none" strike="noStrike" cap="none" normalizeH="0" baseline="0" dirty="0">
                <a:ln>
                  <a:noFill/>
                </a:ln>
                <a:solidFill>
                  <a:schemeClr val="tx1"/>
                </a:solidFill>
                <a:effectLst/>
                <a:latin typeface="Calibri" panose="020F0502020204030204" pitchFamily="34" charset="0"/>
                <a:ea typeface="Times New Roman" panose="02020603050405020304" pitchFamily="18" charset="0"/>
                <a:cs typeface="Calibri" panose="020F0502020204030204" pitchFamily="34" charset="0"/>
                <a:hlinkClick r:id="rId6"/>
              </a:rPr>
              <a:t> </a:t>
            </a:r>
            <a:r>
              <a:rPr kumimoji="0" lang="pl-PL" altLang="pl-PL" sz="1400" b="0" i="0" u="none" strike="noStrike" cap="none" normalizeH="0" baseline="0" dirty="0" err="1">
                <a:ln>
                  <a:noFill/>
                </a:ln>
                <a:solidFill>
                  <a:schemeClr val="tx1"/>
                </a:solidFill>
                <a:effectLst/>
                <a:latin typeface="Calibri" panose="020F0502020204030204" pitchFamily="34" charset="0"/>
                <a:ea typeface="Times New Roman" panose="02020603050405020304" pitchFamily="18" charset="0"/>
                <a:cs typeface="Calibri" panose="020F0502020204030204" pitchFamily="34" charset="0"/>
                <a:hlinkClick r:id="rId6"/>
              </a:rPr>
              <a:t>using</a:t>
            </a:r>
            <a:r>
              <a:rPr kumimoji="0" lang="pl-PL" altLang="pl-PL" sz="1400" b="0" i="0" u="none" strike="noStrike" cap="none" normalizeH="0" baseline="0" dirty="0">
                <a:ln>
                  <a:noFill/>
                </a:ln>
                <a:solidFill>
                  <a:schemeClr val="tx1"/>
                </a:solidFill>
                <a:effectLst/>
                <a:latin typeface="Calibri" panose="020F0502020204030204" pitchFamily="34" charset="0"/>
                <a:ea typeface="Times New Roman" panose="02020603050405020304" pitchFamily="18" charset="0"/>
                <a:cs typeface="Calibri" panose="020F0502020204030204" pitchFamily="34" charset="0"/>
                <a:hlinkClick r:id="rId6"/>
              </a:rPr>
              <a:t> Web </a:t>
            </a:r>
            <a:r>
              <a:rPr kumimoji="0" lang="pl-PL" altLang="pl-PL" sz="1400" b="0" i="0" u="none" strike="noStrike" cap="none" normalizeH="0" baseline="0" dirty="0" err="1">
                <a:ln>
                  <a:noFill/>
                </a:ln>
                <a:solidFill>
                  <a:schemeClr val="tx1"/>
                </a:solidFill>
                <a:effectLst/>
                <a:latin typeface="Calibri" panose="020F0502020204030204" pitchFamily="34" charset="0"/>
                <a:ea typeface="Times New Roman" panose="02020603050405020304" pitchFamily="18" charset="0"/>
                <a:cs typeface="Calibri" panose="020F0502020204030204" pitchFamily="34" charset="0"/>
                <a:hlinkClick r:id="rId6"/>
              </a:rPr>
              <a:t>Scraping.ipynb</a:t>
            </a:r>
            <a:r>
              <a:rPr kumimoji="0" lang="pl-PL" altLang="pl-PL" sz="1400" b="0" i="0" u="none" strike="noStrike" cap="none" normalizeH="0" baseline="0" dirty="0">
                <a:ln>
                  <a:noFill/>
                </a:ln>
                <a:solidFill>
                  <a:schemeClr val="tx1"/>
                </a:solidFill>
                <a:effectLst/>
              </a:rPr>
              <a:t> </a:t>
            </a:r>
            <a:endParaRPr kumimoji="0" lang="pl-PL" altLang="pl-PL" sz="1400" b="0" i="0" u="none" strike="noStrike" cap="none" normalizeH="0" baseline="0" dirty="0">
              <a:ln>
                <a:noFill/>
              </a:ln>
              <a:solidFill>
                <a:schemeClr val="tx1"/>
              </a:solidFill>
              <a:effectLst/>
              <a:latin typeface="Arial" panose="020B0604020202020204" pitchFamily="34" charset="0"/>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Motyw pakietu Office">
  <a:themeElements>
    <a:clrScheme name="Pakiet 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Pakiet 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Pakiet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622</TotalTime>
  <Words>2210</Words>
  <Application>Microsoft Office PowerPoint</Application>
  <PresentationFormat>Panoramiczny</PresentationFormat>
  <Paragraphs>249</Paragraphs>
  <Slides>46</Slides>
  <Notes>4</Notes>
  <HiddenSlides>0</HiddenSlides>
  <MMClips>0</MMClips>
  <ScaleCrop>false</ScaleCrop>
  <HeadingPairs>
    <vt:vector size="6" baseType="variant">
      <vt:variant>
        <vt:lpstr>Używane czcionki</vt:lpstr>
      </vt:variant>
      <vt:variant>
        <vt:i4>7</vt:i4>
      </vt:variant>
      <vt:variant>
        <vt:lpstr>Motyw</vt:lpstr>
      </vt:variant>
      <vt:variant>
        <vt:i4>1</vt:i4>
      </vt:variant>
      <vt:variant>
        <vt:lpstr>Tytuły slajdów</vt:lpstr>
      </vt:variant>
      <vt:variant>
        <vt:i4>46</vt:i4>
      </vt:variant>
    </vt:vector>
  </HeadingPairs>
  <TitlesOfParts>
    <vt:vector size="54" baseType="lpstr">
      <vt:lpstr>Aptos</vt:lpstr>
      <vt:lpstr>Arial</vt:lpstr>
      <vt:lpstr>Arial Unicode MS</vt:lpstr>
      <vt:lpstr>Calibri</vt:lpstr>
      <vt:lpstr>Carlito</vt:lpstr>
      <vt:lpstr>Liberation Sans Narrow</vt:lpstr>
      <vt:lpstr>Trebuchet MS</vt:lpstr>
      <vt:lpstr>Office Theme</vt:lpstr>
      <vt:lpstr>Prezentacja programu PowerPoint</vt:lpstr>
      <vt:lpstr>Outline</vt:lpstr>
      <vt:lpstr>Executive Summary</vt:lpstr>
      <vt:lpstr>Introduction</vt:lpstr>
      <vt:lpstr>Prezentacja programu PowerPoint</vt:lpstr>
      <vt:lpstr>Methodology</vt:lpstr>
      <vt:lpstr>Data Collection</vt:lpstr>
      <vt:lpstr>Data Collection – SpaceX API</vt:lpstr>
      <vt:lpstr>Data Collection - Scraping</vt:lpstr>
      <vt:lpstr>Data Wrangling</vt:lpstr>
      <vt:lpstr>EDA with Data Visualization</vt:lpstr>
      <vt:lpstr>EDA with SQL</vt:lpstr>
      <vt:lpstr>Build an Interactive Map with Folium</vt:lpstr>
      <vt:lpstr>Build a Dashboard with Plotly Dash</vt:lpstr>
      <vt:lpstr>Predictive Analysis (Classification)</vt:lpstr>
      <vt:lpstr>Results</vt:lpstr>
      <vt:lpstr>Prezentacja programu PowerPoint</vt:lpstr>
      <vt:lpstr>Flight Number vs. Launch Site</vt:lpstr>
      <vt:lpstr>Payload vs. Launch Site</vt:lpstr>
      <vt:lpstr>Success Rate vs. Orbit Type</vt:lpstr>
      <vt:lpstr>Flight Number vs. Orbit Type</vt:lpstr>
      <vt:lpstr>Payload vs. Orbit Type</vt:lpstr>
      <vt:lpstr>Launch Success Yearly Trend</vt:lpstr>
      <vt:lpstr>All Launch Site Names</vt:lpstr>
      <vt:lpstr>Launch Site Names Begin with 'CCA'</vt:lpstr>
      <vt:lpstr>Total Payload Mass</vt:lpstr>
      <vt:lpstr>Average Payload Mass by F9 v1.1</vt:lpstr>
      <vt:lpstr>First Successful Ground Landing Date</vt:lpstr>
      <vt:lpstr>Successful Drone Ship Landing with Payload between 4000 and 6000</vt:lpstr>
      <vt:lpstr>Total Number of Successful and Failure Mission Outcomes</vt:lpstr>
      <vt:lpstr>Boosters Carried Maximum Payload</vt:lpstr>
      <vt:lpstr>2015 Launch Records</vt:lpstr>
      <vt:lpstr>Rank Landing Outcomes Between 2010-06-04 and 2017-03-20</vt:lpstr>
      <vt:lpstr>Prezentacja programu PowerPoint</vt:lpstr>
      <vt:lpstr>All launch sites on a map</vt:lpstr>
      <vt:lpstr>All success/failed launches for each site on the map</vt:lpstr>
      <vt:lpstr>Distances between a launch site to its proximities</vt:lpstr>
      <vt:lpstr>Prezentacja programu PowerPoint</vt:lpstr>
      <vt:lpstr>Total success launches for all sites</vt:lpstr>
      <vt:lpstr>Success ratio of the launch site with the highest success launches</vt:lpstr>
      <vt:lpstr>Payload vs launch outcome</vt:lpstr>
      <vt:lpstr>Prezentacja programu PowerPoint</vt:lpstr>
      <vt:lpstr>Classification Accuracy</vt:lpstr>
      <vt:lpstr>Confusion Matrix</vt:lpstr>
      <vt:lpstr>Conclusions</vt:lpstr>
      <vt:lpstr>Prezentacja programu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Prezentacja programu PowerPoint</dc:title>
  <dc:creator>Łukasz B</dc:creator>
  <cp:lastModifiedBy>Łukasz Bik</cp:lastModifiedBy>
  <cp:revision>18</cp:revision>
  <dcterms:created xsi:type="dcterms:W3CDTF">2024-06-15T10:45:47Z</dcterms:created>
  <dcterms:modified xsi:type="dcterms:W3CDTF">2024-06-16T17:06:11Z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2024-06-12T00:00:00Z</vt:filetime>
  </property>
  <property fmtid="{D5CDD505-2E9C-101B-9397-08002B2CF9AE}" pid="3" name="LastSaved">
    <vt:filetime>2024-06-15T00:00:00Z</vt:filetime>
  </property>
  <property fmtid="{D5CDD505-2E9C-101B-9397-08002B2CF9AE}" pid="4" name="Producer">
    <vt:lpwstr>3-Heights(TM) PDF Security Shell 4.8.25.2 (http://www.pdf-tools.com)</vt:lpwstr>
  </property>
</Properties>
</file>